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2" r:id="rId4"/>
    <p:sldId id="257" r:id="rId6"/>
    <p:sldId id="258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43" r:id="rId17"/>
    <p:sldId id="307" r:id="rId18"/>
    <p:sldId id="278" r:id="rId19"/>
    <p:sldId id="314" r:id="rId20"/>
    <p:sldId id="279" r:id="rId21"/>
    <p:sldId id="280" r:id="rId22"/>
    <p:sldId id="281" r:id="rId23"/>
    <p:sldId id="283" r:id="rId24"/>
    <p:sldId id="284" r:id="rId25"/>
    <p:sldId id="282" r:id="rId26"/>
    <p:sldId id="291" r:id="rId27"/>
    <p:sldId id="294" r:id="rId28"/>
    <p:sldId id="296" r:id="rId29"/>
    <p:sldId id="297" r:id="rId30"/>
    <p:sldId id="298" r:id="rId31"/>
    <p:sldId id="299" r:id="rId32"/>
    <p:sldId id="300" r:id="rId33"/>
    <p:sldId id="285" r:id="rId34"/>
    <p:sldId id="308" r:id="rId35"/>
    <p:sldId id="309" r:id="rId36"/>
    <p:sldId id="310" r:id="rId37"/>
    <p:sldId id="344" r:id="rId38"/>
    <p:sldId id="311" r:id="rId39"/>
    <p:sldId id="312" r:id="rId40"/>
    <p:sldId id="313" r:id="rId41"/>
    <p:sldId id="305" r:id="rId42"/>
    <p:sldId id="306" r:id="rId43"/>
    <p:sldId id="286" r:id="rId44"/>
    <p:sldId id="288" r:id="rId45"/>
    <p:sldId id="287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</a:t>
          </a:r>
          <a:r>
            <a:rPr lang="en-US" altLang="zh-TW" sz="2800"/>
            <a:t>: define a set of function              </a:t>
          </a:r>
          <a:endParaRPr lang="zh-TW" altLang="en-US" sz="2800" dirty="0"/>
        </a:p>
      </dgm:t>
    </dgm:pt>
    <dgm:pt modelId="{741192AF-66D8-44B3-8D71-D609A9576CFF}" cxnId="{7021B101-6AE5-4EA4-923F-149909DC3C09}" type="parTrans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cxnId="{7021B101-6AE5-4EA4-923F-149909DC3C09}" type="sibTrans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2: goodness of function</a:t>
          </a:r>
          <a:endParaRPr lang="zh-TW" altLang="en-US" sz="2800" dirty="0"/>
        </a:p>
      </dgm:t>
    </dgm:pt>
    <dgm:pt modelId="{35DF94FE-4269-42A8-B274-51E32D4D5D54}" cxnId="{7DBA789E-FBE8-47EE-B779-737798DB8CF2}" type="parTrans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cxnId="{7DBA789E-FBE8-47EE-B779-737798DB8CF2}" type="sibTrans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3: pick the best function</a:t>
          </a:r>
          <a:endParaRPr lang="zh-TW" altLang="en-US" sz="2800" dirty="0"/>
        </a:p>
      </dgm:t>
    </dgm:pt>
    <dgm:pt modelId="{E0770B27-10B9-4E3F-A134-B86908A61FFE}" cxnId="{3796133B-9324-48E1-895B-CB33B607472F}" type="parTrans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cxnId="{3796133B-9324-48E1-895B-CB33B607472F}" type="sibTrans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A37A0B1A-00E7-4C70-8103-1C775294D3D8}" type="presOf" srcId="{D60C5607-81DE-4CC8-91B3-C56E5666A49F}" destId="{1FFABC42-5BE3-4E33-A2BE-582BDAFB0BDF}" srcOrd="1" destOrd="0" presId="urn:microsoft.com/office/officeart/2005/8/layout/process1"/>
    <dgm:cxn modelId="{E1C8F235-DEC7-4E67-9E1A-302BF758F91B}" type="presOf" srcId="{E857221A-734F-4396-A642-04F985B7D590}" destId="{FCAC1A52-7A03-424B-8708-40DF70DCEBE1}" srcOrd="1" destOrd="0" presId="urn:microsoft.com/office/officeart/2005/8/layout/process1"/>
    <dgm:cxn modelId="{63A5A836-EE3A-4A02-843E-7E2B0545A95A}" type="presOf" srcId="{380F6D09-15D5-4E2B-BF8A-CECE4B7C4A20}" destId="{2C9E42A7-D692-4DEF-A008-68C3A4D1516E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00715266-B18B-4BE1-9174-6113EFB44399}" type="presOf" srcId="{D60C5607-81DE-4CC8-91B3-C56E5666A49F}" destId="{75576B2E-DB43-49F5-8A31-D5CBF5F78EEC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5B1BA3AF-BDD8-41E0-BDCC-37EC1B5194FD}" type="presOf" srcId="{7ABBEAF7-C373-4176-BC82-DCCB6D5E3E26}" destId="{A491758C-84A6-4A4D-888E-93118B4129B4}" srcOrd="0" destOrd="0" presId="urn:microsoft.com/office/officeart/2005/8/layout/process1"/>
    <dgm:cxn modelId="{769A87B7-F863-4C52-95A3-ACAA11FA0475}" type="presOf" srcId="{801111EC-7761-4006-9B8D-BDD3478D6A0C}" destId="{CFEBD105-9F67-4F60-B070-C671AE93A28A}" srcOrd="0" destOrd="0" presId="urn:microsoft.com/office/officeart/2005/8/layout/process1"/>
    <dgm:cxn modelId="{44DFC4EB-7BC1-494C-B525-CF0D4617D30F}" type="presOf" srcId="{680F7195-4FD3-481E-8A2B-5AD54C8280AB}" destId="{B28036AB-B71B-48DE-97C4-D287BC3BE7AC}" srcOrd="0" destOrd="0" presId="urn:microsoft.com/office/officeart/2005/8/layout/process1"/>
    <dgm:cxn modelId="{238F02FA-14AB-4280-8039-AA1E647ADBB1}" type="presOf" srcId="{E857221A-734F-4396-A642-04F985B7D590}" destId="{888540DF-FD49-4215-991C-C7B2A2E10D35}" srcOrd="0" destOrd="0" presId="urn:microsoft.com/office/officeart/2005/8/layout/process1"/>
    <dgm:cxn modelId="{03AD4ACB-F85B-4E6D-9F93-5D0F92DFEDD0}" type="presParOf" srcId="{A491758C-84A6-4A4D-888E-93118B4129B4}" destId="{CFEBD105-9F67-4F60-B070-C671AE93A28A}" srcOrd="0" destOrd="0" presId="urn:microsoft.com/office/officeart/2005/8/layout/process1"/>
    <dgm:cxn modelId="{F883CEE1-EC0C-41F7-B566-28DD8953F35A}" type="presParOf" srcId="{A491758C-84A6-4A4D-888E-93118B4129B4}" destId="{888540DF-FD49-4215-991C-C7B2A2E10D35}" srcOrd="1" destOrd="0" presId="urn:microsoft.com/office/officeart/2005/8/layout/process1"/>
    <dgm:cxn modelId="{BB177348-0696-4E89-8AB3-2D7E1D52245D}" type="presParOf" srcId="{888540DF-FD49-4215-991C-C7B2A2E10D35}" destId="{FCAC1A52-7A03-424B-8708-40DF70DCEBE1}" srcOrd="0" destOrd="0" presId="urn:microsoft.com/office/officeart/2005/8/layout/process1"/>
    <dgm:cxn modelId="{A94F14FD-C68C-42AD-BEB4-8A6002D6ACD5}" type="presParOf" srcId="{A491758C-84A6-4A4D-888E-93118B4129B4}" destId="{2C9E42A7-D692-4DEF-A008-68C3A4D1516E}" srcOrd="2" destOrd="0" presId="urn:microsoft.com/office/officeart/2005/8/layout/process1"/>
    <dgm:cxn modelId="{AD5D80CC-BE81-4DB5-A792-966A901A446E}" type="presParOf" srcId="{A491758C-84A6-4A4D-888E-93118B4129B4}" destId="{75576B2E-DB43-49F5-8A31-D5CBF5F78EEC}" srcOrd="3" destOrd="0" presId="urn:microsoft.com/office/officeart/2005/8/layout/process1"/>
    <dgm:cxn modelId="{7B3A0548-4294-4BD5-AF05-18B50E7F5FE3}" type="presParOf" srcId="{75576B2E-DB43-49F5-8A31-D5CBF5F78EEC}" destId="{1FFABC42-5BE3-4E33-A2BE-582BDAFB0BDF}" srcOrd="0" destOrd="0" presId="urn:microsoft.com/office/officeart/2005/8/layout/process1"/>
    <dgm:cxn modelId="{733EFC28-CB6B-4DCE-9576-693B4CE3C923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</a:t>
          </a:r>
          <a:r>
            <a:rPr lang="en-US" altLang="zh-TW" sz="2800"/>
            <a:t>: define a set of function              </a:t>
          </a:r>
          <a:endParaRPr lang="zh-TW" altLang="en-US" sz="2800" dirty="0"/>
        </a:p>
      </dgm:t>
    </dgm:pt>
    <dgm:pt modelId="{741192AF-66D8-44B3-8D71-D609A9576CFF}" cxnId="{7021B101-6AE5-4EA4-923F-149909DC3C09}" type="parTrans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cxnId="{7021B101-6AE5-4EA4-923F-149909DC3C09}" type="sibTrans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2: goodness of function</a:t>
          </a:r>
          <a:endParaRPr lang="zh-TW" altLang="en-US" sz="2800" dirty="0"/>
        </a:p>
      </dgm:t>
    </dgm:pt>
    <dgm:pt modelId="{35DF94FE-4269-42A8-B274-51E32D4D5D54}" cxnId="{7DBA789E-FBE8-47EE-B779-737798DB8CF2}" type="parTrans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cxnId="{7DBA789E-FBE8-47EE-B779-737798DB8CF2}" type="sibTrans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3: pick the best function</a:t>
          </a:r>
          <a:endParaRPr lang="zh-TW" altLang="en-US" sz="2800" dirty="0"/>
        </a:p>
      </dgm:t>
    </dgm:pt>
    <dgm:pt modelId="{E0770B27-10B9-4E3F-A134-B86908A61FFE}" cxnId="{3796133B-9324-48E1-895B-CB33B607472F}" type="parTrans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cxnId="{3796133B-9324-48E1-895B-CB33B607472F}" type="sibTrans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A37A0B1A-00E7-4C70-8103-1C775294D3D8}" type="presOf" srcId="{D60C5607-81DE-4CC8-91B3-C56E5666A49F}" destId="{1FFABC42-5BE3-4E33-A2BE-582BDAFB0BDF}" srcOrd="1" destOrd="0" presId="urn:microsoft.com/office/officeart/2005/8/layout/process1"/>
    <dgm:cxn modelId="{E1C8F235-DEC7-4E67-9E1A-302BF758F91B}" type="presOf" srcId="{E857221A-734F-4396-A642-04F985B7D590}" destId="{FCAC1A52-7A03-424B-8708-40DF70DCEBE1}" srcOrd="1" destOrd="0" presId="urn:microsoft.com/office/officeart/2005/8/layout/process1"/>
    <dgm:cxn modelId="{63A5A836-EE3A-4A02-843E-7E2B0545A95A}" type="presOf" srcId="{380F6D09-15D5-4E2B-BF8A-CECE4B7C4A20}" destId="{2C9E42A7-D692-4DEF-A008-68C3A4D1516E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00715266-B18B-4BE1-9174-6113EFB44399}" type="presOf" srcId="{D60C5607-81DE-4CC8-91B3-C56E5666A49F}" destId="{75576B2E-DB43-49F5-8A31-D5CBF5F78EEC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5B1BA3AF-BDD8-41E0-BDCC-37EC1B5194FD}" type="presOf" srcId="{7ABBEAF7-C373-4176-BC82-DCCB6D5E3E26}" destId="{A491758C-84A6-4A4D-888E-93118B4129B4}" srcOrd="0" destOrd="0" presId="urn:microsoft.com/office/officeart/2005/8/layout/process1"/>
    <dgm:cxn modelId="{769A87B7-F863-4C52-95A3-ACAA11FA0475}" type="presOf" srcId="{801111EC-7761-4006-9B8D-BDD3478D6A0C}" destId="{CFEBD105-9F67-4F60-B070-C671AE93A28A}" srcOrd="0" destOrd="0" presId="urn:microsoft.com/office/officeart/2005/8/layout/process1"/>
    <dgm:cxn modelId="{44DFC4EB-7BC1-494C-B525-CF0D4617D30F}" type="presOf" srcId="{680F7195-4FD3-481E-8A2B-5AD54C8280AB}" destId="{B28036AB-B71B-48DE-97C4-D287BC3BE7AC}" srcOrd="0" destOrd="0" presId="urn:microsoft.com/office/officeart/2005/8/layout/process1"/>
    <dgm:cxn modelId="{238F02FA-14AB-4280-8039-AA1E647ADBB1}" type="presOf" srcId="{E857221A-734F-4396-A642-04F985B7D590}" destId="{888540DF-FD49-4215-991C-C7B2A2E10D35}" srcOrd="0" destOrd="0" presId="urn:microsoft.com/office/officeart/2005/8/layout/process1"/>
    <dgm:cxn modelId="{03AD4ACB-F85B-4E6D-9F93-5D0F92DFEDD0}" type="presParOf" srcId="{A491758C-84A6-4A4D-888E-93118B4129B4}" destId="{CFEBD105-9F67-4F60-B070-C671AE93A28A}" srcOrd="0" destOrd="0" presId="urn:microsoft.com/office/officeart/2005/8/layout/process1"/>
    <dgm:cxn modelId="{F883CEE1-EC0C-41F7-B566-28DD8953F35A}" type="presParOf" srcId="{A491758C-84A6-4A4D-888E-93118B4129B4}" destId="{888540DF-FD49-4215-991C-C7B2A2E10D35}" srcOrd="1" destOrd="0" presId="urn:microsoft.com/office/officeart/2005/8/layout/process1"/>
    <dgm:cxn modelId="{BB177348-0696-4E89-8AB3-2D7E1D52245D}" type="presParOf" srcId="{888540DF-FD49-4215-991C-C7B2A2E10D35}" destId="{FCAC1A52-7A03-424B-8708-40DF70DCEBE1}" srcOrd="0" destOrd="0" presId="urn:microsoft.com/office/officeart/2005/8/layout/process1"/>
    <dgm:cxn modelId="{A94F14FD-C68C-42AD-BEB4-8A6002D6ACD5}" type="presParOf" srcId="{A491758C-84A6-4A4D-888E-93118B4129B4}" destId="{2C9E42A7-D692-4DEF-A008-68C3A4D1516E}" srcOrd="2" destOrd="0" presId="urn:microsoft.com/office/officeart/2005/8/layout/process1"/>
    <dgm:cxn modelId="{AD5D80CC-BE81-4DB5-A792-966A901A446E}" type="presParOf" srcId="{A491758C-84A6-4A4D-888E-93118B4129B4}" destId="{75576B2E-DB43-49F5-8A31-D5CBF5F78EEC}" srcOrd="3" destOrd="0" presId="urn:microsoft.com/office/officeart/2005/8/layout/process1"/>
    <dgm:cxn modelId="{7B3A0548-4294-4BD5-AF05-18B50E7F5FE3}" type="presParOf" srcId="{75576B2E-DB43-49F5-8A31-D5CBF5F78EEC}" destId="{1FFABC42-5BE3-4E33-A2BE-582BDAFB0BDF}" srcOrd="0" destOrd="0" presId="urn:microsoft.com/office/officeart/2005/8/layout/process1"/>
    <dgm:cxn modelId="{733EFC28-CB6B-4DCE-9576-693B4CE3C923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</a:t>
          </a:r>
          <a:r>
            <a:rPr lang="en-US" altLang="zh-TW" sz="2800"/>
            <a:t>: define a set of function              </a:t>
          </a:r>
          <a:endParaRPr lang="zh-TW" altLang="en-US" sz="2800" dirty="0"/>
        </a:p>
      </dgm:t>
    </dgm:pt>
    <dgm:pt modelId="{741192AF-66D8-44B3-8D71-D609A9576CFF}" cxnId="{7021B101-6AE5-4EA4-923F-149909DC3C09}" type="parTrans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cxnId="{7021B101-6AE5-4EA4-923F-149909DC3C09}" type="sibTrans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2: goodness of function</a:t>
          </a:r>
          <a:endParaRPr lang="zh-TW" altLang="en-US" sz="2800" dirty="0"/>
        </a:p>
      </dgm:t>
    </dgm:pt>
    <dgm:pt modelId="{35DF94FE-4269-42A8-B274-51E32D4D5D54}" cxnId="{7DBA789E-FBE8-47EE-B779-737798DB8CF2}" type="parTrans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cxnId="{7DBA789E-FBE8-47EE-B779-737798DB8CF2}" type="sibTrans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3: pick the best function</a:t>
          </a:r>
          <a:endParaRPr lang="zh-TW" altLang="en-US" sz="2800" dirty="0"/>
        </a:p>
      </dgm:t>
    </dgm:pt>
    <dgm:pt modelId="{E0770B27-10B9-4E3F-A134-B86908A61FFE}" cxnId="{3796133B-9324-48E1-895B-CB33B607472F}" type="parTrans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cxnId="{3796133B-9324-48E1-895B-CB33B607472F}" type="sibTrans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A37A0B1A-00E7-4C70-8103-1C775294D3D8}" type="presOf" srcId="{D60C5607-81DE-4CC8-91B3-C56E5666A49F}" destId="{1FFABC42-5BE3-4E33-A2BE-582BDAFB0BDF}" srcOrd="1" destOrd="0" presId="urn:microsoft.com/office/officeart/2005/8/layout/process1"/>
    <dgm:cxn modelId="{E1C8F235-DEC7-4E67-9E1A-302BF758F91B}" type="presOf" srcId="{E857221A-734F-4396-A642-04F985B7D590}" destId="{FCAC1A52-7A03-424B-8708-40DF70DCEBE1}" srcOrd="1" destOrd="0" presId="urn:microsoft.com/office/officeart/2005/8/layout/process1"/>
    <dgm:cxn modelId="{63A5A836-EE3A-4A02-843E-7E2B0545A95A}" type="presOf" srcId="{380F6D09-15D5-4E2B-BF8A-CECE4B7C4A20}" destId="{2C9E42A7-D692-4DEF-A008-68C3A4D1516E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00715266-B18B-4BE1-9174-6113EFB44399}" type="presOf" srcId="{D60C5607-81DE-4CC8-91B3-C56E5666A49F}" destId="{75576B2E-DB43-49F5-8A31-D5CBF5F78EEC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5B1BA3AF-BDD8-41E0-BDCC-37EC1B5194FD}" type="presOf" srcId="{7ABBEAF7-C373-4176-BC82-DCCB6D5E3E26}" destId="{A491758C-84A6-4A4D-888E-93118B4129B4}" srcOrd="0" destOrd="0" presId="urn:microsoft.com/office/officeart/2005/8/layout/process1"/>
    <dgm:cxn modelId="{769A87B7-F863-4C52-95A3-ACAA11FA0475}" type="presOf" srcId="{801111EC-7761-4006-9B8D-BDD3478D6A0C}" destId="{CFEBD105-9F67-4F60-B070-C671AE93A28A}" srcOrd="0" destOrd="0" presId="urn:microsoft.com/office/officeart/2005/8/layout/process1"/>
    <dgm:cxn modelId="{44DFC4EB-7BC1-494C-B525-CF0D4617D30F}" type="presOf" srcId="{680F7195-4FD3-481E-8A2B-5AD54C8280AB}" destId="{B28036AB-B71B-48DE-97C4-D287BC3BE7AC}" srcOrd="0" destOrd="0" presId="urn:microsoft.com/office/officeart/2005/8/layout/process1"/>
    <dgm:cxn modelId="{238F02FA-14AB-4280-8039-AA1E647ADBB1}" type="presOf" srcId="{E857221A-734F-4396-A642-04F985B7D590}" destId="{888540DF-FD49-4215-991C-C7B2A2E10D35}" srcOrd="0" destOrd="0" presId="urn:microsoft.com/office/officeart/2005/8/layout/process1"/>
    <dgm:cxn modelId="{03AD4ACB-F85B-4E6D-9F93-5D0F92DFEDD0}" type="presParOf" srcId="{A491758C-84A6-4A4D-888E-93118B4129B4}" destId="{CFEBD105-9F67-4F60-B070-C671AE93A28A}" srcOrd="0" destOrd="0" presId="urn:microsoft.com/office/officeart/2005/8/layout/process1"/>
    <dgm:cxn modelId="{F883CEE1-EC0C-41F7-B566-28DD8953F35A}" type="presParOf" srcId="{A491758C-84A6-4A4D-888E-93118B4129B4}" destId="{888540DF-FD49-4215-991C-C7B2A2E10D35}" srcOrd="1" destOrd="0" presId="urn:microsoft.com/office/officeart/2005/8/layout/process1"/>
    <dgm:cxn modelId="{BB177348-0696-4E89-8AB3-2D7E1D52245D}" type="presParOf" srcId="{888540DF-FD49-4215-991C-C7B2A2E10D35}" destId="{FCAC1A52-7A03-424B-8708-40DF70DCEBE1}" srcOrd="0" destOrd="0" presId="urn:microsoft.com/office/officeart/2005/8/layout/process1"/>
    <dgm:cxn modelId="{A94F14FD-C68C-42AD-BEB4-8A6002D6ACD5}" type="presParOf" srcId="{A491758C-84A6-4A4D-888E-93118B4129B4}" destId="{2C9E42A7-D692-4DEF-A008-68C3A4D1516E}" srcOrd="2" destOrd="0" presId="urn:microsoft.com/office/officeart/2005/8/layout/process1"/>
    <dgm:cxn modelId="{AD5D80CC-BE81-4DB5-A792-966A901A446E}" type="presParOf" srcId="{A491758C-84A6-4A4D-888E-93118B4129B4}" destId="{75576B2E-DB43-49F5-8A31-D5CBF5F78EEC}" srcOrd="3" destOrd="0" presId="urn:microsoft.com/office/officeart/2005/8/layout/process1"/>
    <dgm:cxn modelId="{7B3A0548-4294-4BD5-AF05-18B50E7F5FE3}" type="presParOf" srcId="{75576B2E-DB43-49F5-8A31-D5CBF5F78EEC}" destId="{1FFABC42-5BE3-4E33-A2BE-582BDAFB0BDF}" srcOrd="0" destOrd="0" presId="urn:microsoft.com/office/officeart/2005/8/layout/process1"/>
    <dgm:cxn modelId="{733EFC28-CB6B-4DCE-9576-693B4CE3C923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</a:t>
          </a:r>
          <a:r>
            <a:rPr lang="en-US" altLang="zh-TW" sz="2800" kern="1200"/>
            <a:t>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</a:t>
          </a:r>
          <a:r>
            <a:rPr lang="en-US" altLang="zh-TW" sz="2800" kern="1200"/>
            <a:t>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</a:t>
          </a:r>
          <a:r>
            <a:rPr lang="en-US" altLang="zh-TW" sz="2800" kern="1200"/>
            <a:t>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5" Type="http://schemas.openxmlformats.org/officeDocument/2006/relationships/image" Target="../media/image101.wmf"/><Relationship Id="rId4" Type="http://schemas.openxmlformats.org/officeDocument/2006/relationships/image" Target="../media/image100.wmf"/><Relationship Id="rId3" Type="http://schemas.openxmlformats.org/officeDocument/2006/relationships/image" Target="../media/image99.wmf"/><Relationship Id="rId2" Type="http://schemas.openxmlformats.org/officeDocument/2006/relationships/image" Target="../media/image95.wmf"/><Relationship Id="rId1" Type="http://schemas.openxmlformats.org/officeDocument/2006/relationships/image" Target="../media/image93.wmf"/></Relationships>
</file>

<file path=ppt/drawings/_rels/vmlDrawing1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5.wmf"/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51.wmf"/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56.wmf"/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4" Type="http://schemas.openxmlformats.org/officeDocument/2006/relationships/image" Target="../media/image61.wmf"/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9.vml.rels><?xml version="1.0" encoding="UTF-8" standalone="yes"?>
<Relationships xmlns="http://schemas.openxmlformats.org/package/2006/relationships"><Relationship Id="rId9" Type="http://schemas.openxmlformats.org/officeDocument/2006/relationships/image" Target="../media/image93.wmf"/><Relationship Id="rId8" Type="http://schemas.openxmlformats.org/officeDocument/2006/relationships/image" Target="../media/image92.wmf"/><Relationship Id="rId7" Type="http://schemas.openxmlformats.org/officeDocument/2006/relationships/image" Target="../media/image91.wmf"/><Relationship Id="rId6" Type="http://schemas.openxmlformats.org/officeDocument/2006/relationships/image" Target="../media/image90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2" Type="http://schemas.openxmlformats.org/officeDocument/2006/relationships/image" Target="../media/image96.wmf"/><Relationship Id="rId11" Type="http://schemas.openxmlformats.org/officeDocument/2006/relationships/image" Target="../media/image95.wmf"/><Relationship Id="rId10" Type="http://schemas.openxmlformats.org/officeDocument/2006/relationships/image" Target="../media/image94.wmf"/><Relationship Id="rId1" Type="http://schemas.openxmlformats.org/officeDocument/2006/relationships/image" Target="../media/image8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1%A9%E5%A4%A9%E5%A4%A7%E6%A8%93#.E4.B8.96.E7.95.8C.E6.9C.80.E9.AB.98.E6.91.A9.E5.A4.A9.E5.A4.A7.E6.A8.93.E5.B9.B4.E8.A1.A8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znlabs/amazon-dsstne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本能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鄭凱文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2400" dirty="0"/>
              <a:t>Don’t worry. In linear regression, the loss function L is convex.</a:t>
            </a:r>
            <a:endParaRPr lang="en-US" altLang="zh-TW" sz="2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2400" dirty="0"/>
              <a:t>No local minima</a:t>
            </a:r>
            <a:endParaRPr lang="zh-TW" altLang="en-US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Questions: image you are playing AOC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A network can have millions of parameters.</a:t>
            </a:r>
            <a:endParaRPr lang="en-US" altLang="zh-TW" sz="2400" dirty="0"/>
          </a:p>
          <a:p>
            <a:pPr lvl="1"/>
            <a:r>
              <a:rPr lang="en-US" altLang="zh-TW" dirty="0"/>
              <a:t>Backpropagation is the way to compute the gradients efficiently (not today)</a:t>
            </a:r>
            <a:endParaRPr lang="en-US" altLang="zh-TW" dirty="0"/>
          </a:p>
          <a:p>
            <a:pPr lvl="1"/>
            <a:r>
              <a:rPr lang="en-US" altLang="zh-TW" dirty="0"/>
              <a:t>Ref: http://speech.ee.ntu.edu.tw/~tlkagk/courses/MLDS_2015_2/Lecture/DNN%20backprop.ecm.mp4/index.html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，曾於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日至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日間擁有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摩天大樓"/>
              </a:rPr>
              <a:t>世界第一高樓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的紀錄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Reinforcement learning?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amazon-</a:t>
            </a:r>
            <a:r>
              <a:rPr lang="en-US" altLang="zh-TW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dsstne</a:t>
            </a:r>
            <a:r>
              <a:rPr lang="zh-TW" altLang="en-US" dirty="0"/>
              <a:t>記得加上 </a:t>
            </a:r>
            <a:r>
              <a:rPr lang="en-US" altLang="zh-TW" dirty="0" err="1"/>
              <a:t>pyroch</a:t>
            </a:r>
            <a:endParaRPr lang="zh-TW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http://speech.ee.ntu.edu.tw/~tlkagk/courses/LA_2016/Lecture/orthogonal%20projection%20(v2).ecm.mp4/index.html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.bin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13.jpeg"/><Relationship Id="rId4" Type="http://schemas.openxmlformats.org/officeDocument/2006/relationships/image" Target="../media/image20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9.wmf"/><Relationship Id="rId15" Type="http://schemas.openxmlformats.org/officeDocument/2006/relationships/notesSlide" Target="../notesSlides/notesSlide3.xml"/><Relationship Id="rId14" Type="http://schemas.openxmlformats.org/officeDocument/2006/relationships/vmlDrawing" Target="../drawings/vmlDrawing3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2.wmf"/><Relationship Id="rId11" Type="http://schemas.openxmlformats.org/officeDocument/2006/relationships/oleObject" Target="../embeddings/oleObject10.bin"/><Relationship Id="rId10" Type="http://schemas.openxmlformats.org/officeDocument/2006/relationships/image" Target="../media/image21.wmf"/><Relationship Id="rId1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31.png"/><Relationship Id="rId2" Type="http://schemas.openxmlformats.org/officeDocument/2006/relationships/image" Target="../media/image13.jpe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.bin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19.wmf"/><Relationship Id="rId16" Type="http://schemas.openxmlformats.org/officeDocument/2006/relationships/vmlDrawing" Target="../drawings/vmlDrawing4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51.wmf"/><Relationship Id="rId13" Type="http://schemas.openxmlformats.org/officeDocument/2006/relationships/oleObject" Target="../embeddings/oleObject14.bin"/><Relationship Id="rId12" Type="http://schemas.openxmlformats.org/officeDocument/2006/relationships/image" Target="../media/image50.wmf"/><Relationship Id="rId11" Type="http://schemas.openxmlformats.org/officeDocument/2006/relationships/oleObject" Target="../embeddings/oleObject13.bin"/><Relationship Id="rId10" Type="http://schemas.openxmlformats.org/officeDocument/2006/relationships/image" Target="../media/image49.wmf"/><Relationship Id="rId1" Type="http://schemas.openxmlformats.org/officeDocument/2006/relationships/oleObject" Target="../embeddings/oleObject11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.bin"/><Relationship Id="rId8" Type="http://schemas.openxmlformats.org/officeDocument/2006/relationships/image" Target="../media/image55.wmf"/><Relationship Id="rId7" Type="http://schemas.openxmlformats.org/officeDocument/2006/relationships/oleObject" Target="../embeddings/oleObject17.bin"/><Relationship Id="rId6" Type="http://schemas.openxmlformats.org/officeDocument/2006/relationships/image" Target="../media/image54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19.wmf"/><Relationship Id="rId13" Type="http://schemas.openxmlformats.org/officeDocument/2006/relationships/notesSlide" Target="../notesSlides/notesSlide7.xml"/><Relationship Id="rId12" Type="http://schemas.openxmlformats.org/officeDocument/2006/relationships/vmlDrawing" Target="../drawings/vmlDrawing5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6.wmf"/><Relationship Id="rId1" Type="http://schemas.openxmlformats.org/officeDocument/2006/relationships/oleObject" Target="../embeddings/oleObject15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.bin"/><Relationship Id="rId8" Type="http://schemas.openxmlformats.org/officeDocument/2006/relationships/image" Target="../media/image60.wmf"/><Relationship Id="rId7" Type="http://schemas.openxmlformats.org/officeDocument/2006/relationships/oleObject" Target="../embeddings/oleObject21.bin"/><Relationship Id="rId6" Type="http://schemas.openxmlformats.org/officeDocument/2006/relationships/image" Target="../media/image59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19.wmf"/><Relationship Id="rId13" Type="http://schemas.openxmlformats.org/officeDocument/2006/relationships/notesSlide" Target="../notesSlides/notesSlide8.xml"/><Relationship Id="rId12" Type="http://schemas.openxmlformats.org/officeDocument/2006/relationships/vmlDrawing" Target="../drawings/vmlDrawing6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1.wmf"/><Relationship Id="rId1" Type="http://schemas.openxmlformats.org/officeDocument/2006/relationships/oleObject" Target="../embeddings/oleObject19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wmf"/><Relationship Id="rId2" Type="http://schemas.openxmlformats.org/officeDocument/2006/relationships/oleObject" Target="../embeddings/oleObject23.bin"/><Relationship Id="rId1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4.png"/><Relationship Id="rId7" Type="http://schemas.openxmlformats.org/officeDocument/2006/relationships/image" Target="../media/image69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Relationship Id="rId3" Type="http://schemas.openxmlformats.org/officeDocument/2006/relationships/image" Target="../media/image63.wmf"/><Relationship Id="rId2" Type="http://schemas.openxmlformats.org/officeDocument/2006/relationships/oleObject" Target="../embeddings/oleObject24.bin"/><Relationship Id="rId11" Type="http://schemas.openxmlformats.org/officeDocument/2006/relationships/notesSlide" Target="../notesSlides/notesSlide9.xml"/><Relationship Id="rId10" Type="http://schemas.openxmlformats.org/officeDocument/2006/relationships/vmlDrawing" Target="../drawings/vmlDrawing8.vml"/><Relationship Id="rId1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77.png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.bin"/><Relationship Id="rId8" Type="http://schemas.openxmlformats.org/officeDocument/2006/relationships/image" Target="../media/image88.wmf"/><Relationship Id="rId7" Type="http://schemas.openxmlformats.org/officeDocument/2006/relationships/oleObject" Target="../embeddings/oleObject28.bin"/><Relationship Id="rId6" Type="http://schemas.openxmlformats.org/officeDocument/2006/relationships/image" Target="../media/image87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86.wmf"/><Relationship Id="rId3" Type="http://schemas.openxmlformats.org/officeDocument/2006/relationships/oleObject" Target="../embeddings/oleObject26.bin"/><Relationship Id="rId28" Type="http://schemas.openxmlformats.org/officeDocument/2006/relationships/notesSlide" Target="../notesSlides/notesSlide12.xml"/><Relationship Id="rId27" Type="http://schemas.openxmlformats.org/officeDocument/2006/relationships/vmlDrawing" Target="../drawings/vmlDrawing9.v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97.png"/><Relationship Id="rId24" Type="http://schemas.openxmlformats.org/officeDocument/2006/relationships/image" Target="../media/image96.wmf"/><Relationship Id="rId23" Type="http://schemas.openxmlformats.org/officeDocument/2006/relationships/oleObject" Target="../embeddings/oleObject36.bin"/><Relationship Id="rId22" Type="http://schemas.openxmlformats.org/officeDocument/2006/relationships/image" Target="../media/image95.wmf"/><Relationship Id="rId21" Type="http://schemas.openxmlformats.org/officeDocument/2006/relationships/oleObject" Target="../embeddings/oleObject35.bin"/><Relationship Id="rId20" Type="http://schemas.openxmlformats.org/officeDocument/2006/relationships/image" Target="../media/image94.wmf"/><Relationship Id="rId2" Type="http://schemas.openxmlformats.org/officeDocument/2006/relationships/image" Target="../media/image85.wmf"/><Relationship Id="rId19" Type="http://schemas.openxmlformats.org/officeDocument/2006/relationships/oleObject" Target="../embeddings/oleObject34.bin"/><Relationship Id="rId18" Type="http://schemas.openxmlformats.org/officeDocument/2006/relationships/image" Target="../media/image93.wmf"/><Relationship Id="rId17" Type="http://schemas.openxmlformats.org/officeDocument/2006/relationships/oleObject" Target="../embeddings/oleObject33.bin"/><Relationship Id="rId16" Type="http://schemas.openxmlformats.org/officeDocument/2006/relationships/image" Target="../media/image92.wmf"/><Relationship Id="rId15" Type="http://schemas.openxmlformats.org/officeDocument/2006/relationships/oleObject" Target="../embeddings/oleObject32.bin"/><Relationship Id="rId14" Type="http://schemas.openxmlformats.org/officeDocument/2006/relationships/image" Target="../media/image91.wmf"/><Relationship Id="rId13" Type="http://schemas.openxmlformats.org/officeDocument/2006/relationships/oleObject" Target="../embeddings/oleObject31.bin"/><Relationship Id="rId12" Type="http://schemas.openxmlformats.org/officeDocument/2006/relationships/image" Target="../media/image90.wmf"/><Relationship Id="rId11" Type="http://schemas.openxmlformats.org/officeDocument/2006/relationships/oleObject" Target="../embeddings/oleObject30.bin"/><Relationship Id="rId10" Type="http://schemas.openxmlformats.org/officeDocument/2006/relationships/image" Target="../media/image89.wmf"/><Relationship Id="rId1" Type="http://schemas.openxmlformats.org/officeDocument/2006/relationships/oleObject" Target="../embeddings/oleObject25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wmf"/><Relationship Id="rId8" Type="http://schemas.openxmlformats.org/officeDocument/2006/relationships/oleObject" Target="../embeddings/oleObject40.bin"/><Relationship Id="rId7" Type="http://schemas.openxmlformats.org/officeDocument/2006/relationships/image" Target="../media/image99.wmf"/><Relationship Id="rId6" Type="http://schemas.openxmlformats.org/officeDocument/2006/relationships/oleObject" Target="../embeddings/oleObject39.bin"/><Relationship Id="rId5" Type="http://schemas.openxmlformats.org/officeDocument/2006/relationships/image" Target="../media/image98.png"/><Relationship Id="rId4" Type="http://schemas.openxmlformats.org/officeDocument/2006/relationships/image" Target="../media/image95.wmf"/><Relationship Id="rId3" Type="http://schemas.openxmlformats.org/officeDocument/2006/relationships/oleObject" Target="../embeddings/oleObject38.bin"/><Relationship Id="rId2" Type="http://schemas.openxmlformats.org/officeDocument/2006/relationships/image" Target="../media/image93.wmf"/><Relationship Id="rId14" Type="http://schemas.openxmlformats.org/officeDocument/2006/relationships/notesSlide" Target="../notesSlides/notesSlide13.xml"/><Relationship Id="rId13" Type="http://schemas.openxmlformats.org/officeDocument/2006/relationships/vmlDrawing" Target="../drawings/vmlDrawing10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01.wmf"/><Relationship Id="rId10" Type="http://schemas.openxmlformats.org/officeDocument/2006/relationships/oleObject" Target="../embeddings/oleObject41.bin"/><Relationship Id="rId1" Type="http://schemas.openxmlformats.org/officeDocument/2006/relationships/oleObject" Target="../embeddings/oleObject37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5.wmf"/><Relationship Id="rId7" Type="http://schemas.openxmlformats.org/officeDocument/2006/relationships/oleObject" Target="../embeddings/oleObject45.bin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103.wmf"/><Relationship Id="rId3" Type="http://schemas.openxmlformats.org/officeDocument/2006/relationships/oleObject" Target="../embeddings/oleObject43.bin"/><Relationship Id="rId2" Type="http://schemas.openxmlformats.org/officeDocument/2006/relationships/image" Target="../media/image102.wmf"/><Relationship Id="rId10" Type="http://schemas.openxmlformats.org/officeDocument/2006/relationships/vmlDrawing" Target="../drawings/vmlDrawing11.vml"/><Relationship Id="rId1" Type="http://schemas.openxmlformats.org/officeDocument/2006/relationships/oleObject" Target="../embeddings/oleObject42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0.bin"/><Relationship Id="rId8" Type="http://schemas.openxmlformats.org/officeDocument/2006/relationships/oleObject" Target="../embeddings/oleObject49.bin"/><Relationship Id="rId7" Type="http://schemas.openxmlformats.org/officeDocument/2006/relationships/image" Target="../media/image108.wmf"/><Relationship Id="rId6" Type="http://schemas.openxmlformats.org/officeDocument/2006/relationships/oleObject" Target="../embeddings/oleObject48.bin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47.bin"/><Relationship Id="rId3" Type="http://schemas.openxmlformats.org/officeDocument/2006/relationships/image" Target="../media/image102.wmf"/><Relationship Id="rId2" Type="http://schemas.openxmlformats.org/officeDocument/2006/relationships/oleObject" Target="../embeddings/oleObject46.bin"/><Relationship Id="rId13" Type="http://schemas.openxmlformats.org/officeDocument/2006/relationships/vmlDrawing" Target="../drawings/vmlDrawing12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09.png"/><Relationship Id="rId10" Type="http://schemas.openxmlformats.org/officeDocument/2006/relationships/oleObject" Target="../embeddings/oleObject51.bin"/><Relationship Id="rId1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4.emf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4.png"/><Relationship Id="rId8" Type="http://schemas.openxmlformats.org/officeDocument/2006/relationships/image" Target="../media/image123.png"/><Relationship Id="rId7" Type="http://schemas.openxmlformats.org/officeDocument/2006/relationships/image" Target="../media/image122.png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5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17.jpeg"/><Relationship Id="rId7" Type="http://schemas.openxmlformats.org/officeDocument/2006/relationships/image" Target="../media/image16.jpeg"/><Relationship Id="rId6" Type="http://schemas.openxmlformats.org/officeDocument/2006/relationships/image" Target="../media/image15.wmf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Relationship Id="rId3" Type="http://schemas.openxmlformats.org/officeDocument/2006/relationships/oleObject" Target="../embeddings/oleObject2.bin"/><Relationship Id="rId2" Type="http://schemas.openxmlformats.org/officeDocument/2006/relationships/image" Target="../media/image14.wmf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13.jpe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19.wmf"/><Relationship Id="rId2" Type="http://schemas.openxmlformats.org/officeDocument/2006/relationships/oleObject" Target="../embeddings/oleObject5.bin"/><Relationship Id="rId12" Type="http://schemas.openxmlformats.org/officeDocument/2006/relationships/notesSlide" Target="../notesSlides/notesSlide2.xml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437323"/>
            <a:ext cx="9144000" cy="2387600"/>
          </a:xfrm>
        </p:spPr>
        <p:txBody>
          <a:bodyPr/>
          <a:p>
            <a:r>
              <a:rPr lang="en-US" altLang="zh-CN"/>
              <a:t>Machine Learning &amp; </a:t>
            </a:r>
            <a:br>
              <a:rPr lang="en-US" altLang="zh-CN"/>
            </a:br>
            <a:r>
              <a:rPr lang="en-US" altLang="zh-CN"/>
              <a:t>Deep Learning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16998"/>
            <a:ext cx="9144000" cy="1655762"/>
          </a:xfrm>
        </p:spPr>
        <p:txBody>
          <a:bodyPr/>
          <a:p>
            <a:pPr algn="r"/>
            <a:endParaRPr lang="en-US" altLang="zh-CN"/>
          </a:p>
          <a:p>
            <a:pPr algn="r"/>
            <a:r>
              <a:rPr lang="en-US" altLang="zh-CN"/>
              <a:t>2018</a:t>
            </a:r>
            <a:r>
              <a:rPr lang="zh-CN" altLang="en-US"/>
              <a:t>级计科</a:t>
            </a:r>
            <a:r>
              <a:rPr lang="en-US" altLang="zh-CN"/>
              <a:t>2 </a:t>
            </a:r>
            <a:r>
              <a:rPr lang="zh-CN" altLang="en-US"/>
              <a:t>叶劲亨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2612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/>
        </p:nvGraphicFramePr>
        <p:xfrm>
          <a:off x="4344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8" name="方程式" r:id="rId1" imgW="12496800" imgH="5181600" progId="Equation.3">
                  <p:embed/>
                </p:oleObj>
              </mc:Choice>
              <mc:Fallback>
                <p:oleObj name="方程式" r:id="rId1" imgW="12496800" imgH="5181600" progId="Equation.3">
                  <p:embed/>
                  <p:pic>
                    <p:nvPicPr>
                      <p:cNvPr id="0" name="图片 50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6696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/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9" name="方程式" r:id="rId3" imgW="23774400" imgH="5181600" progId="Equation.3">
                    <p:embed/>
                  </p:oleObj>
                </mc:Choice>
                <mc:Fallback>
                  <p:oleObj name="方程式" r:id="rId3" imgW="23774400" imgH="5181600" progId="Equation.3">
                    <p:embed/>
                    <p:pic>
                      <p:nvPicPr>
                        <p:cNvPr id="0" name="图片 50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5892800" y="212137"/>
            <a:ext cx="3111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344746" y="2127572"/>
            <a:ext cx="1205154" cy="52197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2553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  <a:endParaRPr lang="en-US" altLang="zh-TW" sz="2400" dirty="0"/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2415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3393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3393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119794" y="6198774"/>
            <a:ext cx="147072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9516" y="5123690"/>
            <a:ext cx="931280" cy="1051432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3078" y="5123690"/>
            <a:ext cx="899978" cy="1075096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5730854" y="6216140"/>
            <a:ext cx="7980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6913268" y="6178896"/>
            <a:ext cx="7980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5338" y="5135510"/>
            <a:ext cx="823790" cy="1063264"/>
          </a:xfrm>
          <a:prstGeom prst="rect">
            <a:avLst/>
          </a:prstGeom>
        </p:spPr>
      </p:pic>
      <p:graphicFrame>
        <p:nvGraphicFramePr>
          <p:cNvPr id="24" name="Object 12"/>
          <p:cNvGraphicFramePr>
            <a:graphicFrameLocks noChangeAspect="1"/>
          </p:cNvGraphicFramePr>
          <p:nvPr/>
        </p:nvGraphicFramePr>
        <p:xfrm>
          <a:off x="5982150" y="4274938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0" name="方程式" r:id="rId9" imgW="4876800" imgH="5486400" progId="Equation.3">
                  <p:embed/>
                </p:oleObj>
              </mc:Choice>
              <mc:Fallback>
                <p:oleObj name="方程式" r:id="rId9" imgW="4876800" imgH="5486400" progId="Equation.3">
                  <p:embed/>
                  <p:pic>
                    <p:nvPicPr>
                      <p:cNvPr id="0" name="图片 50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2150" y="4274938"/>
                        <a:ext cx="4333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4510656" y="3713905"/>
            <a:ext cx="349058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Pick the “Best” Function</a:t>
            </a:r>
            <a:endParaRPr lang="zh-TW" altLang="en-US" sz="2400" dirty="0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4344745" y="4214618"/>
            <a:ext cx="3724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圓角矩形 37"/>
          <p:cNvSpPr/>
          <p:nvPr/>
        </p:nvSpPr>
        <p:spPr>
          <a:xfrm>
            <a:off x="8098354" y="3630138"/>
            <a:ext cx="2069432" cy="10908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/>
              <a:t>    Using</a:t>
            </a:r>
            <a:endParaRPr lang="en-US" altLang="zh-TW" sz="2400" dirty="0"/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9138083" y="4780282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9114021" y="3132832"/>
            <a:ext cx="0" cy="497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Object 12"/>
          <p:cNvGraphicFramePr>
            <a:graphicFrameLocks noChangeAspect="1"/>
          </p:cNvGraphicFramePr>
          <p:nvPr/>
        </p:nvGraphicFramePr>
        <p:xfrm>
          <a:off x="9399324" y="3931094"/>
          <a:ext cx="4333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1" name="方程式" r:id="rId11" imgW="4876800" imgH="5486400" progId="Equation.3">
                  <p:embed/>
                </p:oleObj>
              </mc:Choice>
              <mc:Fallback>
                <p:oleObj name="方程式" r:id="rId11" imgW="4876800" imgH="5486400" progId="Equation.3">
                  <p:embed/>
                  <p:pic>
                    <p:nvPicPr>
                      <p:cNvPr id="0" name="图片 50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9324" y="3931094"/>
                        <a:ext cx="4333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968" y="5432555"/>
            <a:ext cx="1089847" cy="8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8395330" y="2622023"/>
            <a:ext cx="14373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311400" y="1878529"/>
            <a:ext cx="5689842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7998765" y="1878529"/>
            <a:ext cx="2341328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6615127" y="2036495"/>
            <a:ext cx="1205154" cy="4603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8179726" y="2019444"/>
            <a:ext cx="1205154" cy="4603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Testing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2425936" y="1974280"/>
            <a:ext cx="3233978" cy="125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2425936" y="3651658"/>
            <a:ext cx="191880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4700509" y="3639760"/>
            <a:ext cx="3062771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1802070" y="2833892"/>
            <a:ext cx="1205154" cy="52197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1</a:t>
            </a:r>
            <a:endParaRPr lang="zh-TW" altLang="en-US" sz="28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1813343" y="4500315"/>
            <a:ext cx="1205154" cy="52197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2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4544140" y="4513755"/>
            <a:ext cx="1205154" cy="52197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3</a:t>
            </a:r>
            <a:endParaRPr lang="zh-TW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8" grpId="0" bldLvl="0" animBg="1"/>
      <p:bldP spid="46" grpId="0"/>
      <p:bldP spid="8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5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177143" y="892668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TW" dirty="0">
                <a:latin typeface="Microsoft JhengHei" panose="020B0604030504040204" pitchFamily="34" charset="-120"/>
                <a:ea typeface="宋体" panose="02010600030101010101" pitchFamily="2" charset="-122"/>
              </a:rPr>
              <a:t>机器学习其实很简单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2177142" y="1502230"/>
            <a:ext cx="7886700" cy="71600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Step 0: What kind of function do you want to find?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2152650" y="1502230"/>
            <a:ext cx="7911192" cy="7160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7186670" y="1064894"/>
            <a:ext cx="3249976" cy="5219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Different</a:t>
            </a:r>
            <a:r>
              <a:rPr lang="zh-TW" altLang="en-US" sz="2800" dirty="0"/>
              <a:t> </a:t>
            </a:r>
            <a:r>
              <a:rPr lang="en-US" altLang="zh-TW" sz="2800" dirty="0"/>
              <a:t>Tasks (</a:t>
            </a:r>
            <a:r>
              <a:rPr lang="zh-TW" altLang="en-US" sz="2800" dirty="0"/>
              <a:t>任務</a:t>
            </a:r>
            <a:r>
              <a:rPr lang="en-US" altLang="zh-TW" sz="2800" dirty="0"/>
              <a:t>)</a:t>
            </a:r>
            <a:endParaRPr lang="en-US" altLang="zh-TW" sz="2800" dirty="0"/>
          </a:p>
        </p:txBody>
      </p:sp>
      <p:sp>
        <p:nvSpPr>
          <p:cNvPr id="5" name="矩形 4"/>
          <p:cNvSpPr/>
          <p:nvPr/>
        </p:nvSpPr>
        <p:spPr>
          <a:xfrm>
            <a:off x="2152650" y="2449830"/>
            <a:ext cx="2078990" cy="12439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pic>
        <p:nvPicPr>
          <p:cNvPr id="6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145" y="43872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2128157" y="3925578"/>
            <a:ext cx="378206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就好像把大象</a:t>
            </a:r>
            <a:r>
              <a:rPr lang="zh-CN" altLang="zh-TW" sz="2400" dirty="0">
                <a:latin typeface="Microsoft JhengHei" panose="020B0604030504040204" pitchFamily="34" charset="-120"/>
                <a:ea typeface="宋体" panose="02010600030101010101" pitchFamily="2" charset="-122"/>
                <a:sym typeface="+mn-ea"/>
              </a:rPr>
              <a:t>放进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冰箱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……</a:t>
            </a:r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4" grpId="0" bldLvl="0" animBg="1"/>
      <p:bldP spid="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Regression (</a:t>
            </a:r>
            <a:r>
              <a:rPr lang="zh-CN" altLang="zh-TW" dirty="0">
                <a:latin typeface="Microsoft JhengHei" panose="020B0604030504040204" pitchFamily="34" charset="-120"/>
                <a:ea typeface="宋体" panose="02010600030101010101" pitchFamily="2" charset="-122"/>
              </a:rPr>
              <a:t>回归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4551511" y="1641753"/>
                <a:ext cx="37332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400" dirty="0"/>
                  <a:t> is “scalar”.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511" y="1641753"/>
                <a:ext cx="3733249" cy="830997"/>
              </a:xfrm>
              <a:prstGeom prst="rect">
                <a:avLst/>
              </a:prstGeom>
              <a:blipFill rotWithShape="0">
                <a:blip r:embed="rId1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5885132" y="2796984"/>
            <a:ext cx="865946" cy="8920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</a:t>
            </a:r>
            <a:endParaRPr lang="zh-TW" altLang="en-US" sz="28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3846816" y="2721603"/>
            <a:ext cx="194606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PM2.5 today</a:t>
            </a:r>
            <a:endParaRPr lang="zh-TW" altLang="en-US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3471617" y="3047984"/>
            <a:ext cx="19782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PM2.5 yesterday</a:t>
            </a:r>
            <a:endParaRPr lang="zh-TW" altLang="en-US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4447686" y="3352296"/>
            <a:ext cx="771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7420608" y="3044063"/>
            <a:ext cx="2035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PM2.5 tomorrow</a:t>
            </a:r>
            <a:endParaRPr lang="zh-TW" altLang="en-US" dirty="0"/>
          </a:p>
        </p:txBody>
      </p:sp>
      <p:cxnSp>
        <p:nvCxnSpPr>
          <p:cNvPr id="70" name="直線單箭頭接點 69"/>
          <p:cNvCxnSpPr/>
          <p:nvPr/>
        </p:nvCxnSpPr>
        <p:spPr>
          <a:xfrm>
            <a:off x="5234831" y="2908185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endCxn id="65" idx="1"/>
          </p:cNvCxnSpPr>
          <p:nvPr/>
        </p:nvCxnSpPr>
        <p:spPr>
          <a:xfrm flipV="1">
            <a:off x="5234831" y="3243032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6767088" y="3263639"/>
            <a:ext cx="6375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/>
          <p:cNvSpPr txBox="1"/>
          <p:nvPr/>
        </p:nvSpPr>
        <p:spPr>
          <a:xfrm>
            <a:off x="7327135" y="3243030"/>
            <a:ext cx="17264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(scalar)</a:t>
            </a:r>
            <a:endParaRPr lang="zh-TW" altLang="en-US" sz="2400" dirty="0"/>
          </a:p>
        </p:txBody>
      </p:sp>
      <p:cxnSp>
        <p:nvCxnSpPr>
          <p:cNvPr id="87" name="直線單箭頭接點 86"/>
          <p:cNvCxnSpPr/>
          <p:nvPr/>
        </p:nvCxnSpPr>
        <p:spPr>
          <a:xfrm flipV="1">
            <a:off x="5234831" y="3583192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10616" y="3988661"/>
            <a:ext cx="98425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2608710" y="5198888"/>
            <a:ext cx="26421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9/01 </a:t>
            </a:r>
            <a:r>
              <a:rPr lang="zh-TW" altLang="en-US" dirty="0"/>
              <a:t> </a:t>
            </a:r>
            <a:r>
              <a:rPr lang="en-US" altLang="zh-TW" dirty="0"/>
              <a:t>PM2.5 = 63 </a:t>
            </a:r>
            <a:endParaRPr lang="zh-TW" altLang="en-US" dirty="0"/>
          </a:p>
        </p:txBody>
      </p:sp>
      <p:sp>
        <p:nvSpPr>
          <p:cNvPr id="89" name="文字方塊 88"/>
          <p:cNvSpPr txBox="1"/>
          <p:nvPr/>
        </p:nvSpPr>
        <p:spPr>
          <a:xfrm>
            <a:off x="4623772" y="5198888"/>
            <a:ext cx="23222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9/02</a:t>
            </a:r>
            <a:r>
              <a:rPr lang="zh-TW" altLang="en-US" dirty="0"/>
              <a:t>  </a:t>
            </a:r>
            <a:r>
              <a:rPr lang="en-US" altLang="zh-TW" dirty="0"/>
              <a:t>PM2.5 = 65</a:t>
            </a:r>
            <a:endParaRPr lang="zh-TW" altLang="en-US" dirty="0"/>
          </a:p>
        </p:txBody>
      </p:sp>
      <p:sp>
        <p:nvSpPr>
          <p:cNvPr id="90" name="文字方塊 89"/>
          <p:cNvSpPr txBox="1"/>
          <p:nvPr/>
        </p:nvSpPr>
        <p:spPr>
          <a:xfrm>
            <a:off x="7993745" y="5053811"/>
            <a:ext cx="26421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9/03</a:t>
            </a:r>
            <a:r>
              <a:rPr lang="zh-TW" altLang="en-US" dirty="0"/>
              <a:t>  </a:t>
            </a:r>
            <a:r>
              <a:rPr lang="en-US" altLang="zh-TW" dirty="0"/>
              <a:t>PM2.5 = 100</a:t>
            </a:r>
            <a:endParaRPr lang="zh-TW" altLang="en-US" dirty="0"/>
          </a:p>
        </p:txBody>
      </p:sp>
      <p:sp>
        <p:nvSpPr>
          <p:cNvPr id="91" name="文字方塊 90"/>
          <p:cNvSpPr txBox="1"/>
          <p:nvPr/>
        </p:nvSpPr>
        <p:spPr>
          <a:xfrm>
            <a:off x="1406197" y="4130377"/>
            <a:ext cx="26414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</a:rPr>
              <a:t>Training Data: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2608710" y="6073188"/>
            <a:ext cx="23043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9/12</a:t>
            </a:r>
            <a:r>
              <a:rPr lang="zh-TW" altLang="en-US" dirty="0"/>
              <a:t>  </a:t>
            </a:r>
            <a:r>
              <a:rPr lang="en-US" altLang="zh-TW" dirty="0"/>
              <a:t>PM2.5 = 30</a:t>
            </a:r>
            <a:endParaRPr lang="zh-TW" altLang="en-US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4637227" y="6075084"/>
            <a:ext cx="2495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9/13</a:t>
            </a:r>
            <a:r>
              <a:rPr lang="zh-TW" altLang="en-US" dirty="0"/>
              <a:t>  </a:t>
            </a:r>
            <a:r>
              <a:rPr lang="en-US" altLang="zh-TW" dirty="0"/>
              <a:t>PM2.5 = 25</a:t>
            </a:r>
            <a:endParaRPr lang="zh-TW" altLang="en-US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7973536" y="5990737"/>
            <a:ext cx="224747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9/14</a:t>
            </a:r>
            <a:r>
              <a:rPr lang="zh-TW" altLang="en-US" dirty="0"/>
              <a:t>  </a:t>
            </a:r>
            <a:r>
              <a:rPr lang="en-US" altLang="zh-TW" dirty="0"/>
              <a:t>PM2.5 = 20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552089" y="4737223"/>
            <a:ext cx="163773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1552089" y="5611523"/>
            <a:ext cx="163773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6879623" y="4580554"/>
            <a:ext cx="163773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6879623" y="5533715"/>
            <a:ext cx="163773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934290" y="2729617"/>
            <a:ext cx="12663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Predict</a:t>
            </a:r>
            <a:endParaRPr lang="en-US" altLang="zh-TW" sz="2800" dirty="0"/>
          </a:p>
          <a:p>
            <a:r>
              <a:rPr lang="en-US" altLang="zh-TW" sz="2800" dirty="0"/>
              <a:t>PM2.5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980191" y="1764155"/>
            <a:ext cx="37332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Regression</a:t>
            </a:r>
            <a:endParaRPr lang="zh-TW" altLang="en-US" sz="2800" b="1" i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65" grpId="0" bldLvl="0" animBg="1"/>
      <p:bldP spid="66" grpId="0"/>
      <p:bldP spid="67" grpId="0"/>
      <p:bldP spid="68" grpId="0"/>
      <p:bldP spid="69" grpId="0"/>
      <p:bldP spid="75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15" grpId="0"/>
      <p:bldP spid="95" grpId="0"/>
      <p:bldP spid="96" grpId="0"/>
      <p:bldP spid="97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Classification (</a:t>
            </a:r>
            <a:r>
              <a:rPr lang="zh-CN" altLang="zh-TW" dirty="0">
                <a:latin typeface="Microsoft JhengHei" panose="020B0604030504040204" pitchFamily="34" charset="-120"/>
                <a:ea typeface="宋体" panose="02010600030101010101" pitchFamily="2" charset="-122"/>
              </a:rPr>
              <a:t>分类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Binary Classification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二元</a:t>
            </a:r>
            <a:r>
              <a:rPr lang="zh-CN" altLang="zh-TW" dirty="0">
                <a:latin typeface="Microsoft JhengHei" panose="020B0604030504040204" pitchFamily="34" charset="-120"/>
                <a:ea typeface="宋体" panose="02010600030101010101" pitchFamily="2" charset="-122"/>
              </a:rPr>
              <a:t>分类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Multi-class Classification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CN" altLang="zh-TW" dirty="0">
                <a:latin typeface="Microsoft JhengHei" panose="020B0604030504040204" pitchFamily="34" charset="-120"/>
                <a:ea typeface="宋体" panose="02010600030101010101" pitchFamily="2" charset="-122"/>
              </a:rPr>
              <a:t>多类别分类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145527" y="4331494"/>
            <a:ext cx="1900445" cy="6850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 f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975716" y="4331494"/>
            <a:ext cx="1900445" cy="6850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 f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978149" y="5620406"/>
            <a:ext cx="2235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800849" y="5620406"/>
            <a:ext cx="2235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</a:t>
            </a:r>
            <a:endParaRPr lang="zh-TW" altLang="en-US" sz="2800" dirty="0"/>
          </a:p>
        </p:txBody>
      </p:sp>
      <p:sp>
        <p:nvSpPr>
          <p:cNvPr id="9" name="向下箭號 8"/>
          <p:cNvSpPr/>
          <p:nvPr/>
        </p:nvSpPr>
        <p:spPr>
          <a:xfrm flipV="1">
            <a:off x="3851274" y="5016500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 flipV="1">
            <a:off x="7649023" y="5016500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 flipV="1">
            <a:off x="3851274" y="3694251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flipV="1">
            <a:off x="7649023" y="3694251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109221" y="3162767"/>
            <a:ext cx="193675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Yes or No</a:t>
            </a:r>
            <a:endParaRPr lang="zh-TW" altLang="en-US" sz="28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926706" y="3199796"/>
            <a:ext cx="393358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Class 1, Class 2, … Class N</a:t>
            </a:r>
            <a:endParaRPr lang="zh-TW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/>
      <p:bldP spid="8" grpId="0"/>
      <p:bldP spid="9" grpId="0" bldLvl="0" animBg="1"/>
      <p:bldP spid="10" grpId="0" bldLvl="0" animBg="1"/>
      <p:bldP spid="11" grpId="0" bldLvl="0" animBg="1"/>
      <p:bldP spid="12" grpId="0" bldLvl="0" animBg="1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TW" dirty="0">
                <a:latin typeface="Microsoft JhengHei" panose="020B0604030504040204" pitchFamily="34" charset="-120"/>
                <a:ea typeface="宋体" panose="02010600030101010101" pitchFamily="2" charset="-122"/>
              </a:rPr>
              <a:t>多类别分类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62960" y="1825625"/>
            <a:ext cx="182245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Playing GO</a:t>
            </a:r>
            <a:endParaRPr lang="zh-TW" altLang="en-US" sz="2800" b="1" i="1" u="sng" dirty="0"/>
          </a:p>
        </p:txBody>
      </p:sp>
      <p:pic>
        <p:nvPicPr>
          <p:cNvPr id="5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62960" y="2720935"/>
            <a:ext cx="3124176" cy="33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798838" y="3796733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Function</a:t>
            </a:r>
            <a:endParaRPr lang="zh-TW" altLang="en-US" sz="2800" dirty="0"/>
          </a:p>
        </p:txBody>
      </p:sp>
      <p:sp>
        <p:nvSpPr>
          <p:cNvPr id="7" name="向右箭號 5"/>
          <p:cNvSpPr/>
          <p:nvPr/>
        </p:nvSpPr>
        <p:spPr>
          <a:xfrm>
            <a:off x="5387136" y="412397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6"/>
          <p:cNvSpPr/>
          <p:nvPr/>
        </p:nvSpPr>
        <p:spPr>
          <a:xfrm>
            <a:off x="7532971" y="4145518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632652" y="2563053"/>
            <a:ext cx="24692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(19 x 19 classes)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886294" y="5679418"/>
            <a:ext cx="20427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Next move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741261" y="1684888"/>
            <a:ext cx="2252027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</a:rPr>
              <a:t>Each position is a class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470" y="3658412"/>
            <a:ext cx="292260" cy="151093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555115" y="3168004"/>
            <a:ext cx="17270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TW" sz="2400" dirty="0">
                <a:latin typeface="Microsoft JhengHei" panose="020B0604030504040204" pitchFamily="34" charset="-120"/>
                <a:ea typeface="宋体" panose="02010600030101010101" pitchFamily="2" charset="-122"/>
              </a:rPr>
              <a:t>位置</a:t>
            </a:r>
            <a:r>
              <a:rPr lang="en-US" altLang="zh-CN" sz="2400" dirty="0">
                <a:latin typeface="Microsoft JhengHei" panose="020B0604030504040204" pitchFamily="34" charset="-120"/>
                <a:ea typeface="宋体" panose="02010600030101010101" pitchFamily="2" charset="-122"/>
              </a:rPr>
              <a:t>1</a:t>
            </a:r>
            <a:endParaRPr lang="en-US" altLang="zh-CN" sz="2400" dirty="0"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642904" y="5040784"/>
            <a:ext cx="12214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TW" sz="2400" dirty="0">
                <a:latin typeface="Microsoft JhengHei" panose="020B0604030504040204" pitchFamily="34" charset="-120"/>
                <a:ea typeface="宋体" panose="02010600030101010101" pitchFamily="2" charset="-122"/>
              </a:rPr>
              <a:t>位置</a:t>
            </a:r>
            <a:r>
              <a:rPr lang="en-US" altLang="zh-CN" sz="2400" dirty="0">
                <a:latin typeface="Microsoft JhengHei" panose="020B0604030504040204" pitchFamily="34" charset="-120"/>
                <a:ea typeface="宋体" panose="02010600030101010101" pitchFamily="2" charset="-122"/>
              </a:rPr>
              <a:t>n</a:t>
            </a:r>
            <a:endParaRPr lang="en-US" altLang="zh-CN" sz="2400" dirty="0"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8150850" y="3410561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endCxn id="18" idx="1"/>
          </p:cNvCxnSpPr>
          <p:nvPr/>
        </p:nvCxnSpPr>
        <p:spPr>
          <a:xfrm flipV="1">
            <a:off x="8137818" y="4145518"/>
            <a:ext cx="417298" cy="7284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150850" y="4990043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8555116" y="3914685"/>
            <a:ext cx="172983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TW" sz="2400" dirty="0">
                <a:latin typeface="Microsoft JhengHei" panose="020B0604030504040204" pitchFamily="34" charset="-120"/>
                <a:ea typeface="宋体" panose="02010600030101010101" pitchFamily="2" charset="-122"/>
              </a:rPr>
              <a:t>位置</a:t>
            </a:r>
            <a:r>
              <a:rPr lang="en-US" altLang="zh-CN" sz="2400" dirty="0">
                <a:latin typeface="Microsoft JhengHei" panose="020B0604030504040204" pitchFamily="34" charset="-120"/>
                <a:ea typeface="宋体" panose="02010600030101010101" pitchFamily="2" charset="-122"/>
              </a:rPr>
              <a:t>2</a:t>
            </a:r>
            <a:endParaRPr lang="en-US" altLang="zh-CN" sz="2400" dirty="0"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/>
      <p:bldP spid="10" grpId="0"/>
      <p:bldP spid="11" grpId="0"/>
      <p:bldP spid="13" grpId="0"/>
      <p:bldP spid="14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690431" y="594677"/>
            <a:ext cx="3535739" cy="5835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Generation (</a:t>
            </a: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</a:t>
            </a: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995" y="1895475"/>
            <a:ext cx="3066415" cy="30664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565" y="1895475"/>
            <a:ext cx="3067050" cy="30670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570" y="1895475"/>
            <a:ext cx="3066415" cy="30664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34635" y="643890"/>
            <a:ext cx="5639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https://www.thiswaifudoesnotexist.net/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291715" y="5421630"/>
            <a:ext cx="82867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/>
              <a:t>GAN(Generative Adversarial Network</a:t>
            </a:r>
            <a:r>
              <a:rPr lang="zh-CN" altLang="en-US" sz="2800"/>
              <a:t>对抗生成网络</a:t>
            </a:r>
            <a:r>
              <a:rPr lang="en-US" altLang="zh-CN" sz="2800"/>
              <a:t>)</a:t>
            </a:r>
            <a:r>
              <a:rPr lang="zh-CN" altLang="en-US" sz="2800"/>
              <a:t>能帮你做到这些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177143" y="892668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TW" dirty="0">
                <a:latin typeface="Microsoft JhengHei" panose="020B0604030504040204" pitchFamily="34" charset="-120"/>
                <a:ea typeface="宋体" panose="02010600030101010101" pitchFamily="2" charset="-122"/>
              </a:rPr>
              <a:t>机器学习其实很简单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/>
              <a:t>……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145" y="43872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2128157" y="3925578"/>
            <a:ext cx="37820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就好像把大象</a:t>
            </a:r>
            <a:r>
              <a:rPr lang="zh-CN" altLang="zh-TW" sz="2400" dirty="0">
                <a:latin typeface="Microsoft JhengHei" panose="020B0604030504040204" pitchFamily="34" charset="-120"/>
                <a:ea typeface="宋体" panose="02010600030101010101" pitchFamily="2" charset="-122"/>
                <a:sym typeface="+mn-ea"/>
              </a:rPr>
              <a:t>放进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冰箱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……</a:t>
            </a:r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77142" y="1502230"/>
            <a:ext cx="7886700" cy="71600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Step 0: What kind of function do you want to find?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5058454" y="2314758"/>
            <a:ext cx="2124075" cy="14595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>
                <a:sym typeface="+mn-ea"/>
              </a:rPr>
              <a:t>SuperVised Learning(</a:t>
            </a:r>
            <a:r>
              <a:rPr lang="zh-CN" altLang="en-US" dirty="0">
                <a:sym typeface="+mn-ea"/>
              </a:rPr>
              <a:t>监督学习</a:t>
            </a:r>
            <a:r>
              <a:rPr lang="en-US" altLang="zh-CN" dirty="0">
                <a:sym typeface="+mn-ea"/>
              </a:rPr>
              <a:t>)</a:t>
            </a:r>
            <a:endParaRPr lang="en-US" alt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6360"/>
            <a:ext cx="10515600" cy="944880"/>
          </a:xfrm>
        </p:spPr>
        <p:txBody>
          <a:bodyPr/>
          <a:p>
            <a:pPr marL="0" indent="0">
              <a:buNone/>
            </a:pPr>
            <a:r>
              <a:rPr lang="zh-CN" altLang="en-US"/>
              <a:t>一般使用</a:t>
            </a:r>
            <a:r>
              <a:rPr lang="en-US" altLang="zh-CN"/>
              <a:t>Loss Function(</a:t>
            </a:r>
            <a:r>
              <a:rPr lang="zh-CN" altLang="en-US"/>
              <a:t>损失函数</a:t>
            </a:r>
            <a:r>
              <a:rPr lang="en-US" altLang="zh-CN"/>
              <a:t>)</a:t>
            </a:r>
            <a:r>
              <a:rPr lang="zh-CN" altLang="en-US"/>
              <a:t>来定义一个函数的好坏。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15" y="2594610"/>
            <a:ext cx="3655695" cy="3655695"/>
          </a:xfrm>
          <a:prstGeom prst="rect">
            <a:avLst/>
          </a:prstGeom>
        </p:spPr>
      </p:pic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659" y="3909516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7523340" y="3800787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TW" sz="2800" dirty="0"/>
              <a:t>Function</a:t>
            </a:r>
            <a:endParaRPr lang="zh-TW" altLang="en-US" sz="2800" dirty="0"/>
          </a:p>
        </p:txBody>
      </p:sp>
      <p:sp>
        <p:nvSpPr>
          <p:cNvPr id="6" name="向右箭號 4"/>
          <p:cNvSpPr/>
          <p:nvPr/>
        </p:nvSpPr>
        <p:spPr>
          <a:xfrm>
            <a:off x="9329702" y="414226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pic>
        <p:nvPicPr>
          <p:cNvPr id="7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709" y="3675465"/>
            <a:ext cx="274307" cy="1494693"/>
          </a:xfrm>
          <a:prstGeom prst="rect">
            <a:avLst/>
          </a:prstGeom>
        </p:spPr>
      </p:pic>
      <p:sp>
        <p:nvSpPr>
          <p:cNvPr id="8" name="向右箭號 6"/>
          <p:cNvSpPr/>
          <p:nvPr/>
        </p:nvSpPr>
        <p:spPr>
          <a:xfrm>
            <a:off x="7024023" y="4142268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pic>
        <p:nvPicPr>
          <p:cNvPr id="17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1695" y="3659293"/>
            <a:ext cx="292260" cy="1510931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0234346" y="2949777"/>
            <a:ext cx="139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2400" dirty="0"/>
              <a:t>“monkey”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0488447" y="4991197"/>
            <a:ext cx="12214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cxnSp>
        <p:nvCxnSpPr>
          <p:cNvPr id="19" name="直線單箭頭接點 21"/>
          <p:cNvCxnSpPr/>
          <p:nvPr/>
        </p:nvCxnSpPr>
        <p:spPr>
          <a:xfrm flipV="1">
            <a:off x="9991075" y="3411442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2"/>
          <p:cNvCxnSpPr/>
          <p:nvPr/>
        </p:nvCxnSpPr>
        <p:spPr>
          <a:xfrm flipV="1">
            <a:off x="9978043" y="4003453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4"/>
          <p:cNvCxnSpPr/>
          <p:nvPr/>
        </p:nvCxnSpPr>
        <p:spPr>
          <a:xfrm>
            <a:off x="9991075" y="4990924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18"/>
          <p:cNvSpPr txBox="1"/>
          <p:nvPr/>
        </p:nvSpPr>
        <p:spPr>
          <a:xfrm>
            <a:off x="10661650" y="3759200"/>
            <a:ext cx="969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8" name="向右箭號 6"/>
          <p:cNvSpPr/>
          <p:nvPr/>
        </p:nvSpPr>
        <p:spPr>
          <a:xfrm>
            <a:off x="6187093" y="4142268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987425" y="6250305"/>
            <a:ext cx="2505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Regression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6531610" y="5730875"/>
            <a:ext cx="3834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Classification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7" grpId="0"/>
      <p:bldP spid="29" grpId="0"/>
      <p:bldP spid="28" grpId="0" animBg="1"/>
      <p:bldP spid="8" grpId="0" animBg="1"/>
      <p:bldP spid="5" grpId="0" animBg="1"/>
      <p:bldP spid="30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757125" y="4542336"/>
            <a:ext cx="6018948" cy="13046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6766599" y="2475462"/>
            <a:ext cx="2051889" cy="16900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636653" y="2475462"/>
            <a:ext cx="1379913" cy="16900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Semi-supervised</a:t>
            </a:r>
            <a:r>
              <a:rPr lang="en-US" dirty="0">
                <a:sym typeface="+mn-ea"/>
              </a:rPr>
              <a:t> Learning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zh-TW" dirty="0">
                <a:latin typeface="Microsoft JhengHei" panose="020B0604030504040204" pitchFamily="34" charset="-120"/>
                <a:ea typeface="宋体" panose="02010600030101010101" pitchFamily="2" charset="-122"/>
              </a:rPr>
              <a:t>半监督学习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7949" y="2601152"/>
            <a:ext cx="884072" cy="1150918"/>
          </a:xfrm>
          <a:prstGeom prst="rect">
            <a:avLst/>
          </a:prstGeom>
        </p:spPr>
      </p:pic>
      <p:pic>
        <p:nvPicPr>
          <p:cNvPr id="1026" name="Picture 2" descr="https://s-media-cache-ak0.pinimg.com/originals/0d/1e/96/0d1e961819031a6c8a05a62b7e8b331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244" y="4819529"/>
            <a:ext cx="1377289" cy="77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172" y="2640734"/>
            <a:ext cx="1608031" cy="107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picturesnew.com/media/images/b1bb6faa9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197" y="4819529"/>
            <a:ext cx="1321914" cy="8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2676205" y="2925908"/>
            <a:ext cx="139653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 data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049786" y="4779152"/>
            <a:ext cx="170148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 data</a:t>
            </a:r>
            <a:endParaRPr lang="zh-TW" altLang="en-US" sz="2400" dirty="0"/>
          </a:p>
        </p:txBody>
      </p:sp>
      <p:pic>
        <p:nvPicPr>
          <p:cNvPr id="1034" name="Picture 10" descr="http://d21vu35cjx7sd4.cloudfront.net/dims3/MMAH/crop/0x0%2B0%2B0/resize/645x380/quality/90/?url=http%3A%2F%2Fs3.amazonaws.com%2Fassets.prod.vetstreet.com%2Fc2%2F2a9f709eb411e0a2380050568d634f%2Ffile%2FHarrier-5-645mk0624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913" y="4739238"/>
            <a:ext cx="879247" cy="104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517" y="4739238"/>
            <a:ext cx="1336515" cy="8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4927599" y="3672798"/>
            <a:ext cx="7980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456556" y="3672494"/>
            <a:ext cx="7980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091787" y="5846967"/>
            <a:ext cx="53866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(Images of cats and dogs)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837885" y="1690890"/>
            <a:ext cx="68503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dirty="0"/>
              <a:t>如果训练集不是所有都有</a:t>
            </a:r>
            <a:r>
              <a:rPr lang="en-US" altLang="zh-CN" sz="2800" dirty="0"/>
              <a:t>label</a:t>
            </a:r>
            <a:r>
              <a:rPr lang="zh-CN" altLang="en-US" sz="2800" dirty="0"/>
              <a:t>呢</a:t>
            </a:r>
            <a:r>
              <a:rPr lang="en-US" altLang="zh-CN" sz="2800" dirty="0"/>
              <a:t>...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6" grpId="0" bldLvl="0" animBg="1"/>
      <p:bldP spid="17" grpId="0" bldLvl="0" animBg="1"/>
      <p:bldP spid="15" grpId="0"/>
      <p:bldP spid="20" grpId="0"/>
      <p:bldP spid="16" grpId="0"/>
      <p:bldP spid="24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022" y="2693097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</a:t>
            </a:r>
            <a:r>
              <a:rPr lang="en-US" dirty="0">
                <a:sym typeface="+mn-ea"/>
              </a:rPr>
              <a:t> Learning</a:t>
            </a:r>
            <a:r>
              <a:rPr lang="en-US" altLang="zh-TW" dirty="0"/>
              <a:t>(</a:t>
            </a:r>
            <a:r>
              <a:rPr lang="zh-CN" altLang="zh-TW" dirty="0">
                <a:latin typeface="Microsoft JhengHei" panose="020B0604030504040204" pitchFamily="34" charset="-120"/>
                <a:ea typeface="宋体" panose="02010600030101010101" pitchFamily="2" charset="-122"/>
              </a:rPr>
              <a:t>无监督学习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33425"/>
          </a:xfrm>
        </p:spPr>
        <p:txBody>
          <a:bodyPr/>
          <a:lstStyle/>
          <a:p>
            <a:pPr marL="0" indent="0">
              <a:buNone/>
            </a:pPr>
            <a:r>
              <a:rPr lang="zh-CN" dirty="0"/>
              <a:t>训练集甚至没有任何</a:t>
            </a:r>
            <a:r>
              <a:rPr lang="en-US" altLang="zh-CN" dirty="0"/>
              <a:t>label</a:t>
            </a:r>
            <a:r>
              <a:rPr lang="zh-CN" altLang="en-US" dirty="0"/>
              <a:t>呢</a:t>
            </a:r>
            <a:r>
              <a:rPr lang="en-US" altLang="zh-CN" dirty="0"/>
              <a:t>...</a:t>
            </a:r>
            <a:endParaRPr lang="en-US" altLang="zh-CN" dirty="0"/>
          </a:p>
        </p:txBody>
      </p:sp>
      <p:pic>
        <p:nvPicPr>
          <p:cNvPr id="4" name="Picture 2" descr="http://www.pnglogo.com/wp-content/uploads/2015/12/Robot-Reading-Book-PNG-049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67564" y="3867000"/>
            <a:ext cx="3302111" cy="257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8149450" y="2900447"/>
            <a:ext cx="1764186" cy="1212155"/>
          </a:xfrm>
          <a:prstGeom prst="wedgeRectCallout">
            <a:avLst>
              <a:gd name="adj1" fmla="val -75827"/>
              <a:gd name="adj2" fmla="val 72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2" descr="http://www.extremetech.com/wp-content/uploads/2013/09/340-640x4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49" y="3007152"/>
            <a:ext cx="1468493" cy="97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向下箭號 6"/>
          <p:cNvSpPr/>
          <p:nvPr/>
        </p:nvSpPr>
        <p:spPr>
          <a:xfrm rot="5400000" flipV="1">
            <a:off x="6147030" y="3980669"/>
            <a:ext cx="763742" cy="744499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's the difference between Artificial Intelligence (AI), Machine Learning, and Deep Learning? 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" y="92075"/>
            <a:ext cx="10492740" cy="667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251585" y="6062980"/>
            <a:ext cx="9678035" cy="213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/>
              <a:t>Source of image: </a:t>
            </a:r>
            <a:r>
              <a:rPr lang="zh-TW" altLang="en-US" sz="800" dirty="0"/>
              <a:t>https://blogs.nvidia.com.tw/2016/07/whats-difference-artificial-intelligence-machine-learning-deep-learning-ai/</a:t>
            </a:r>
            <a:endParaRPr lang="zh-TW" altLang="en-US" sz="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4021455" y="1051560"/>
            <a:ext cx="1645920" cy="4603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zh-TW" sz="2400" dirty="0">
                <a:latin typeface="Microsoft JhengHei" panose="020B0604030504040204" pitchFamily="34" charset="-120"/>
                <a:ea typeface="宋体" panose="02010600030101010101" pitchFamily="2" charset="-122"/>
              </a:rPr>
              <a:t>人工智能</a:t>
            </a:r>
            <a:endParaRPr lang="zh-CN" altLang="zh-TW" sz="2400" dirty="0"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452870" y="1738630"/>
            <a:ext cx="1645920" cy="4603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zh-TW" sz="2400" dirty="0">
                <a:latin typeface="Microsoft JhengHei" panose="020B0604030504040204" pitchFamily="34" charset="-120"/>
                <a:ea typeface="宋体" panose="02010600030101010101" pitchFamily="2" charset="-122"/>
              </a:rPr>
              <a:t>机器学习</a:t>
            </a:r>
            <a:endParaRPr lang="zh-CN" altLang="zh-TW" sz="2400" dirty="0"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945245" y="2453640"/>
            <a:ext cx="1645920" cy="4603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zh-TW" sz="2400" dirty="0">
                <a:latin typeface="Microsoft JhengHei" panose="020B0604030504040204" pitchFamily="34" charset="-120"/>
                <a:ea typeface="宋体" panose="02010600030101010101" pitchFamily="2" charset="-122"/>
              </a:rPr>
              <a:t>深度学习</a:t>
            </a:r>
            <a:endParaRPr lang="zh-CN" altLang="zh-TW" sz="2400" dirty="0"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509260" y="1051560"/>
            <a:ext cx="983615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zh-TW" sz="2400" dirty="0">
                <a:latin typeface="Microsoft JhengHei" panose="020B0604030504040204" pitchFamily="34" charset="-120"/>
                <a:ea typeface="宋体" panose="02010600030101010101" pitchFamily="2" charset="-122"/>
              </a:rPr>
              <a:t>目标</a:t>
            </a:r>
            <a:endParaRPr lang="zh-CN" altLang="zh-TW" sz="2400" dirty="0"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948930" y="1752600"/>
            <a:ext cx="983615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手段</a:t>
            </a:r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8" grpId="0" bldLvl="0" animBg="1"/>
      <p:bldP spid="6" grpId="0" bldLvl="0" animBg="1"/>
      <p:bldP spid="10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177143" y="892668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TW" dirty="0">
                <a:latin typeface="Microsoft JhengHei" panose="020B0604030504040204" pitchFamily="34" charset="-120"/>
                <a:ea typeface="宋体" panose="02010600030101010101" pitchFamily="2" charset="-122"/>
              </a:rPr>
              <a:t>机器学习其实很简单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/>
              <a:t>……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145" y="43872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2128157" y="3925578"/>
            <a:ext cx="37820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就好像把大象放進冰箱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……</a:t>
            </a:r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77142" y="1502230"/>
            <a:ext cx="7886700" cy="71600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Step 0: What kind of function do you want to find?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7939767" y="2342139"/>
            <a:ext cx="2124075" cy="14595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Review </a:t>
            </a:r>
            <a:r>
              <a:rPr lang="zh-CN" altLang="en-US"/>
              <a:t>一元线性回归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5355" y="1691005"/>
            <a:ext cx="4243705" cy="42437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185" y="1793240"/>
            <a:ext cx="6324600" cy="1223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820" y="3422650"/>
            <a:ext cx="6323965" cy="18891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20970" cy="2136140"/>
          </a:xfrm>
        </p:spPr>
        <p:txBody>
          <a:bodyPr>
            <a:normAutofit/>
          </a:bodyPr>
          <a:p>
            <a:pPr>
              <a:lnSpc>
                <a:spcPct val="150000"/>
              </a:lnSpc>
            </a:pPr>
            <a:r>
              <a:rPr lang="zh-CN" altLang="en-US"/>
              <a:t>如果自变量很多</a:t>
            </a:r>
            <a:r>
              <a:rPr lang="en-US" altLang="zh-CN"/>
              <a:t>......</a:t>
            </a:r>
            <a:br>
              <a:rPr lang="en-US" altLang="zh-CN"/>
            </a:br>
            <a:r>
              <a:rPr lang="en-US" altLang="zh-CN"/>
              <a:t>case: </a:t>
            </a:r>
            <a:r>
              <a:rPr lang="zh-CN" altLang="en-US"/>
              <a:t>房价预测</a:t>
            </a:r>
            <a:endParaRPr lang="zh-CN" altLang="en-US"/>
          </a:p>
        </p:txBody>
      </p:sp>
      <p:pic>
        <p:nvPicPr>
          <p:cNvPr id="5" name="图片 4" descr="bost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5870" y="0"/>
            <a:ext cx="5545455" cy="4398645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50" y="3042920"/>
            <a:ext cx="7960360" cy="3609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76606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Gradient Descent</a:t>
            </a:r>
            <a:endParaRPr lang="zh-TW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1: Model</a:t>
            </a:r>
            <a:endParaRPr lang="zh-TW" altLang="en-US" dirty="0"/>
          </a:p>
        </p:txBody>
      </p:sp>
      <p:sp>
        <p:nvSpPr>
          <p:cNvPr id="4" name="圓柱 5"/>
          <p:cNvSpPr/>
          <p:nvPr/>
        </p:nvSpPr>
        <p:spPr>
          <a:xfrm>
            <a:off x="2612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5" name="Object 12"/>
          <p:cNvGraphicFramePr>
            <a:graphicFrameLocks noChangeAspect="1"/>
          </p:cNvGraphicFramePr>
          <p:nvPr/>
        </p:nvGraphicFramePr>
        <p:xfrm>
          <a:off x="4344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8" name="方程式" r:id="rId1" imgW="12496800" imgH="5181600" progId="Equation.3">
                  <p:embed/>
                </p:oleObj>
              </mc:Choice>
              <mc:Fallback>
                <p:oleObj name="方程式" r:id="rId1" imgW="124968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4344746" y="2127572"/>
            <a:ext cx="1205154" cy="52197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grpSp>
        <p:nvGrpSpPr>
          <p:cNvPr id="10" name="群組 9"/>
          <p:cNvGrpSpPr/>
          <p:nvPr/>
        </p:nvGrpSpPr>
        <p:grpSpPr>
          <a:xfrm>
            <a:off x="3275303" y="3945539"/>
            <a:ext cx="5279638" cy="953135"/>
            <a:chOff x="827126" y="4110513"/>
            <a:chExt cx="5279638" cy="95313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27126" y="4372124"/>
                  <a:ext cx="331135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a:rPr lang="en-US" altLang="zh-TW" sz="2800" b="0" i="1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e>
                        </m:d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126" y="4372124"/>
                  <a:ext cx="3311356" cy="43088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  <a:endParaRPr lang="zh-TW" altLang="en-US">
                    <a:noFill/>
                  </a:endParaRPr>
                </a:p>
              </p:txBody>
            </p:sp>
          </mc:Fallback>
        </mc:AlternateContent>
        <p:sp>
          <p:nvSpPr>
            <p:cNvPr id="8" name="文字方塊 7"/>
            <p:cNvSpPr txBox="1"/>
            <p:nvPr/>
          </p:nvSpPr>
          <p:spPr>
            <a:xfrm>
              <a:off x="4336958" y="4110513"/>
              <a:ext cx="1769806" cy="95313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housing price</a:t>
              </a:r>
              <a:endParaRPr lang="en-US" sz="2800" dirty="0"/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2250700" y="5716316"/>
            <a:ext cx="2368637" cy="5219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Linear model: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3237435" y="5501699"/>
                <a:ext cx="2669129" cy="1043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435" y="5501699"/>
                <a:ext cx="2669129" cy="104336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21" name="文字方塊 20"/>
          <p:cNvSpPr txBox="1"/>
          <p:nvPr/>
        </p:nvSpPr>
        <p:spPr>
          <a:xfrm>
            <a:off x="6024308" y="1027907"/>
            <a:ext cx="345539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 and b are parameters (can be any value)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/>
              <p:cNvSpPr txBox="1"/>
              <p:nvPr/>
            </p:nvSpPr>
            <p:spPr>
              <a:xfrm>
                <a:off x="4182958" y="4173464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958" y="4173464"/>
                <a:ext cx="283411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/>
              <p:cNvSpPr txBox="1"/>
              <p:nvPr/>
            </p:nvSpPr>
            <p:spPr>
              <a:xfrm>
                <a:off x="7085275" y="4173464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275" y="4173464"/>
                <a:ext cx="288284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/>
              <p:cNvSpPr txBox="1"/>
              <p:nvPr/>
            </p:nvSpPr>
            <p:spPr>
              <a:xfrm>
                <a:off x="6173486" y="6231398"/>
                <a:ext cx="25125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: weight, b: bias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86" y="6231398"/>
                <a:ext cx="251258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155" t="-24590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26" name="文字方塊 25"/>
          <p:cNvSpPr txBox="1"/>
          <p:nvPr/>
        </p:nvSpPr>
        <p:spPr>
          <a:xfrm>
            <a:off x="8826095" y="5716427"/>
            <a:ext cx="1202751" cy="4603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feature</a:t>
            </a:r>
            <a:endParaRPr lang="zh-TW" altLang="en-US" sz="2400" dirty="0"/>
          </a:p>
        </p:txBody>
      </p:sp>
      <p:cxnSp>
        <p:nvCxnSpPr>
          <p:cNvPr id="13" name="直線接點 12"/>
          <p:cNvCxnSpPr/>
          <p:nvPr/>
        </p:nvCxnSpPr>
        <p:spPr>
          <a:xfrm>
            <a:off x="1928446" y="2127572"/>
            <a:ext cx="0" cy="31863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H="1">
            <a:off x="1928446" y="1887126"/>
            <a:ext cx="402638" cy="2404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1928446" y="5279433"/>
            <a:ext cx="402638" cy="43688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2225" y="3705225"/>
            <a:ext cx="1874520" cy="1367155"/>
          </a:xfrm>
          <a:prstGeom prst="rect">
            <a:avLst/>
          </a:prstGeom>
        </p:spPr>
      </p:pic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69528" y="1439545"/>
          <a:ext cx="165227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9" imgW="749300" imgH="203200" progId="Equation.KSEE3">
                  <p:embed/>
                </p:oleObj>
              </mc:Choice>
              <mc:Fallback>
                <p:oleObj name="" r:id="rId9" imgW="7493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69528" y="1439545"/>
                        <a:ext cx="165227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组合 35"/>
          <p:cNvGrpSpPr/>
          <p:nvPr/>
        </p:nvGrpSpPr>
        <p:grpSpPr>
          <a:xfrm>
            <a:off x="9046845" y="2034540"/>
            <a:ext cx="2668905" cy="3378835"/>
            <a:chOff x="14247" y="3204"/>
            <a:chExt cx="4203" cy="5321"/>
          </a:xfrm>
        </p:grpSpPr>
        <p:sp>
          <p:nvSpPr>
            <p:cNvPr id="28" name="文字方塊 18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4247" y="3204"/>
              <a:ext cx="4203" cy="1643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</p:spPr>
          <p:txBody>
            <a:bodyPr/>
            <a:p>
              <a:r>
                <a:rPr lang="zh-TW" altLang="en-US">
                  <a:noFill/>
                </a:rPr>
                <a:t> </a:t>
              </a:r>
              <a:endParaRPr lang="zh-TW" altLang="en-US">
                <a:noFill/>
              </a:endParaRPr>
            </a:p>
          </p:txBody>
        </p:sp>
        <p:graphicFrame>
          <p:nvGraphicFramePr>
            <p:cNvPr id="30" name="对象 2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4307" y="7420"/>
            <a:ext cx="4077" cy="11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11" imgW="749300" imgH="203200" progId="Equation.KSEE3">
                    <p:embed/>
                  </p:oleObj>
                </mc:Choice>
                <mc:Fallback>
                  <p:oleObj name="" r:id="rId11" imgW="7493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4307" y="7420"/>
                          <a:ext cx="4077" cy="110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箭號: 弧形右彎 26"/>
            <p:cNvSpPr/>
            <p:nvPr/>
          </p:nvSpPr>
          <p:spPr>
            <a:xfrm>
              <a:off x="15793" y="4847"/>
              <a:ext cx="671" cy="2281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26" name="任意多边形 1025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pathLst/>
          </a:custGeom>
          <a:noFill/>
          <a:ln w="9525">
            <a:noFill/>
          </a:ln>
        </p:spPr>
      </p:sp>
      <p:sp>
        <p:nvSpPr>
          <p:cNvPr id="1027" name="任意多边形 1026"/>
          <p:cNvSpPr/>
          <p:nvPr/>
        </p:nvSpPr>
        <p:spPr>
          <a:xfrm>
            <a:off x="126999" y="126999"/>
            <a:ext cx="1" cy="1"/>
          </a:xfrm>
          <a:custGeom>
            <a:avLst/>
            <a:gdLst/>
            <a:ahLst/>
            <a:cxnLst/>
            <a:pathLst/>
          </a:custGeom>
          <a:noFill/>
          <a:ln w="9525">
            <a:noFill/>
          </a:ln>
        </p:spPr>
      </p:sp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102600" y="5716270"/>
          <a:ext cx="355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13" imgW="152400" imgH="228600" progId="Equation.KSEE3">
                  <p:embed/>
                </p:oleObj>
              </mc:Choice>
              <mc:Fallback>
                <p:oleObj name="" r:id="rId13" imgW="152400" imgH="2286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102600" y="5716270"/>
                        <a:ext cx="3556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12" grpId="0" bldLvl="0" animBg="1"/>
      <p:bldP spid="19" grpId="0" bldLvl="0" animBg="1"/>
      <p:bldP spid="21" grpId="0"/>
      <p:bldP spid="23" grpId="0" bldLvl="0" animBg="1"/>
      <p:bldP spid="24" grpId="0" bldLvl="0" animBg="1"/>
      <p:bldP spid="25" grpId="0" bldLvl="0" animBg="1"/>
      <p:bldP spid="26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2: Goodness of Function</a:t>
            </a:r>
            <a:endParaRPr lang="zh-TW" altLang="en-US" dirty="0"/>
          </a:p>
        </p:txBody>
      </p:sp>
      <p:sp>
        <p:nvSpPr>
          <p:cNvPr id="5" name="圓柱 5"/>
          <p:cNvSpPr/>
          <p:nvPr/>
        </p:nvSpPr>
        <p:spPr>
          <a:xfrm>
            <a:off x="2612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6" name="Object 12"/>
          <p:cNvGraphicFramePr>
            <a:graphicFrameLocks noChangeAspect="1"/>
          </p:cNvGraphicFramePr>
          <p:nvPr/>
        </p:nvGraphicFramePr>
        <p:xfrm>
          <a:off x="4344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1" name="方程式" r:id="rId1" imgW="12496800" imgH="5181600" progId="Equation.3">
                  <p:embed/>
                </p:oleObj>
              </mc:Choice>
              <mc:Fallback>
                <p:oleObj name="方程式" r:id="rId1" imgW="124968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4344746" y="2127572"/>
            <a:ext cx="1205154" cy="52197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8" name="圓柱 22"/>
          <p:cNvSpPr/>
          <p:nvPr/>
        </p:nvSpPr>
        <p:spPr>
          <a:xfrm>
            <a:off x="2553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  <a:endParaRPr lang="en-US" altLang="zh-TW" sz="2400" dirty="0"/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10" name="圓角矩形 26"/>
          <p:cNvSpPr/>
          <p:nvPr/>
        </p:nvSpPr>
        <p:spPr>
          <a:xfrm>
            <a:off x="2415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3393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393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/>
              <p:cNvSpPr txBox="1"/>
              <p:nvPr/>
            </p:nvSpPr>
            <p:spPr>
              <a:xfrm>
                <a:off x="4445143" y="1928301"/>
                <a:ext cx="25131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Loss function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TW" sz="2800" dirty="0"/>
                  <a:t>:</a:t>
                </a:r>
                <a:endParaRPr lang="zh-TW" altLang="en-US" sz="2800" dirty="0"/>
              </a:p>
            </p:txBody>
          </p:sp>
        </mc:Choice>
        <mc:Fallback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143" y="1928301"/>
                <a:ext cx="2513168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4854" t="-10465" r="-315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5965076" y="2438266"/>
            <a:ext cx="384672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a function, output: how bad it is 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8078811" y="4517514"/>
            <a:ext cx="277135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Estimated y based on input function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983233" y="3307362"/>
            <a:ext cx="24968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Estimation error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7888438" y="4329230"/>
            <a:ext cx="10142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899323" y="3684586"/>
            <a:ext cx="2358977" cy="78064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253735" y="4658912"/>
            <a:ext cx="28250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Sum over examples</a:t>
            </a:r>
            <a:endParaRPr lang="zh-TW" altLang="en-US" sz="2400" dirty="0"/>
          </a:p>
        </p:txBody>
      </p:sp>
      <p:cxnSp>
        <p:nvCxnSpPr>
          <p:cNvPr id="21" name="直線接點 20"/>
          <p:cNvCxnSpPr/>
          <p:nvPr/>
        </p:nvCxnSpPr>
        <p:spPr>
          <a:xfrm>
            <a:off x="6357016" y="4659091"/>
            <a:ext cx="61850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/>
              <p:cNvSpPr txBox="1"/>
              <p:nvPr/>
            </p:nvSpPr>
            <p:spPr>
              <a:xfrm>
                <a:off x="3337684" y="5261975"/>
                <a:ext cx="13937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84" y="5261975"/>
                <a:ext cx="1393732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cxnSp>
        <p:nvCxnSpPr>
          <p:cNvPr id="16" name="直線單箭頭接點 15"/>
          <p:cNvCxnSpPr/>
          <p:nvPr/>
        </p:nvCxnSpPr>
        <p:spPr>
          <a:xfrm>
            <a:off x="8395569" y="4346052"/>
            <a:ext cx="281011" cy="278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箭號: 弧形右彎 26"/>
          <p:cNvSpPr/>
          <p:nvPr/>
        </p:nvSpPr>
        <p:spPr>
          <a:xfrm>
            <a:off x="4500143" y="4074907"/>
            <a:ext cx="425880" cy="14486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71440" y="3522345"/>
          <a:ext cx="3985895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5" imgW="1511300" imgH="431800" progId="Equation.KSEE3">
                  <p:embed/>
                </p:oleObj>
              </mc:Choice>
              <mc:Fallback>
                <p:oleObj name="" r:id="rId5" imgW="1511300" imgH="431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71440" y="3522345"/>
                        <a:ext cx="3985895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100128" y="5523230"/>
          <a:ext cx="381889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7" imgW="1447800" imgH="431800" progId="Equation.KSEE3">
                  <p:embed/>
                </p:oleObj>
              </mc:Choice>
              <mc:Fallback>
                <p:oleObj name="" r:id="rId7" imgW="1447800" imgH="431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00128" y="5523230"/>
                        <a:ext cx="381889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10316440" y="5347492"/>
            <a:ext cx="1202751" cy="4603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sz="2400" dirty="0"/>
              <a:t>vector</a:t>
            </a:r>
            <a:endParaRPr lang="en-US" sz="2400" dirty="0"/>
          </a:p>
        </p:txBody>
      </p:sp>
      <p:sp>
        <p:nvSpPr>
          <p:cNvPr id="28" name="文字方塊 25"/>
          <p:cNvSpPr txBox="1"/>
          <p:nvPr/>
        </p:nvSpPr>
        <p:spPr>
          <a:xfrm>
            <a:off x="10316440" y="6167912"/>
            <a:ext cx="1202751" cy="4603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vector</a:t>
            </a:r>
            <a:endParaRPr lang="en-US" sz="2400" dirty="0"/>
          </a:p>
        </p:txBody>
      </p:sp>
      <p:cxnSp>
        <p:nvCxnSpPr>
          <p:cNvPr id="29" name="直接箭头连接符 28"/>
          <p:cNvCxnSpPr>
            <a:endCxn id="26" idx="1"/>
          </p:cNvCxnSpPr>
          <p:nvPr/>
        </p:nvCxnSpPr>
        <p:spPr>
          <a:xfrm flipV="1">
            <a:off x="8752840" y="5577840"/>
            <a:ext cx="1548000" cy="36000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28" idx="1"/>
          </p:cNvCxnSpPr>
          <p:nvPr/>
        </p:nvCxnSpPr>
        <p:spPr>
          <a:xfrm>
            <a:off x="9189085" y="6182360"/>
            <a:ext cx="1127125" cy="21590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05710" y="1447165"/>
          <a:ext cx="1773555" cy="481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9" imgW="749300" imgH="203200" progId="Equation.KSEE3">
                  <p:embed/>
                </p:oleObj>
              </mc:Choice>
              <mc:Fallback>
                <p:oleObj name="" r:id="rId9" imgW="749300" imgH="2032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05710" y="1447165"/>
                        <a:ext cx="1773555" cy="481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3" grpId="0" bldLvl="0" animBg="1"/>
      <p:bldP spid="9" grpId="0"/>
      <p:bldP spid="4" grpId="0"/>
      <p:bldP spid="18" grpId="0"/>
      <p:bldP spid="23" grpId="0" bldLvl="0" animBg="1"/>
      <p:bldP spid="24" grpId="0"/>
      <p:bldP spid="22" grpId="0" bldLvl="0" animBg="1"/>
      <p:bldP spid="27" grpId="0" bldLvl="0" animBg="1"/>
      <p:bldP spid="26" grpId="0" bldLvl="0" animBg="1"/>
      <p:bldP spid="28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Best Function</a:t>
            </a:r>
            <a:endParaRPr lang="zh-TW" altLang="en-US" dirty="0"/>
          </a:p>
        </p:txBody>
      </p:sp>
      <p:sp>
        <p:nvSpPr>
          <p:cNvPr id="4" name="圓柱 5"/>
          <p:cNvSpPr/>
          <p:nvPr/>
        </p:nvSpPr>
        <p:spPr>
          <a:xfrm>
            <a:off x="2612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5" name="Object 12"/>
          <p:cNvGraphicFramePr>
            <a:graphicFrameLocks noChangeAspect="1"/>
          </p:cNvGraphicFramePr>
          <p:nvPr/>
        </p:nvGraphicFramePr>
        <p:xfrm>
          <a:off x="4344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4" name="方程式" r:id="rId1" imgW="12496800" imgH="5181600" progId="Equation.3">
                  <p:embed/>
                </p:oleObj>
              </mc:Choice>
              <mc:Fallback>
                <p:oleObj name="方程式" r:id="rId1" imgW="124968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4344746" y="2127572"/>
            <a:ext cx="1205154" cy="52197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7" name="圓柱 22"/>
          <p:cNvSpPr/>
          <p:nvPr/>
        </p:nvSpPr>
        <p:spPr>
          <a:xfrm>
            <a:off x="2553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  <a:endParaRPr lang="en-US" altLang="zh-TW" sz="2400" dirty="0"/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8" name="圓角矩形 26"/>
          <p:cNvSpPr/>
          <p:nvPr/>
        </p:nvSpPr>
        <p:spPr>
          <a:xfrm>
            <a:off x="2415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3393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3393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510656" y="3713905"/>
            <a:ext cx="349058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Pick the “Best” Function</a:t>
            </a:r>
            <a:endParaRPr lang="zh-TW" altLang="en-US" sz="2400" dirty="0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4344745" y="4214618"/>
            <a:ext cx="3724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138513" y="1629848"/>
            <a:ext cx="3843687" cy="158626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4190116" y="2914650"/>
            <a:ext cx="1891247" cy="79925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692316" y="3709656"/>
            <a:ext cx="3131159" cy="434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1"/>
              <p:nvPr/>
            </p:nvSpPr>
            <p:spPr>
              <a:xfrm>
                <a:off x="3200400" y="4460786"/>
                <a:ext cx="2509533" cy="522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𝑎𝑟𝑔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60786"/>
                <a:ext cx="2509533" cy="522451"/>
              </a:xfrm>
              <a:prstGeom prst="rect">
                <a:avLst/>
              </a:prstGeom>
              <a:blipFill rotWithShape="1">
                <a:blip r:embed="rId3"/>
                <a:stretch>
                  <a:fillRect l="-3883" b="-21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/>
              <p:cNvSpPr txBox="1"/>
              <p:nvPr/>
            </p:nvSpPr>
            <p:spPr>
              <a:xfrm>
                <a:off x="3145704" y="5092683"/>
                <a:ext cx="3324243" cy="509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704" y="5092683"/>
                <a:ext cx="3324243" cy="509050"/>
              </a:xfrm>
              <a:prstGeom prst="rect">
                <a:avLst/>
              </a:prstGeom>
              <a:blipFill rotWithShape="1">
                <a:blip r:embed="rId4"/>
                <a:stretch>
                  <a:fillRect l="-734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8278536" y="4569825"/>
            <a:ext cx="1813958" cy="95313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Gradient Descent</a:t>
            </a:r>
            <a:endParaRPr lang="zh-TW" altLang="en-US" sz="2800" dirty="0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150928" y="2127885"/>
          <a:ext cx="381889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5" imgW="1447800" imgH="431800" progId="Equation.KSEE3">
                  <p:embed/>
                </p:oleObj>
              </mc:Choice>
              <mc:Fallback>
                <p:oleObj name="" r:id="rId5" imgW="1447800" imgH="431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0928" y="2127885"/>
                        <a:ext cx="381889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50305" y="1691005"/>
          <a:ext cx="1204595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7" imgW="482600" imgH="203200" progId="Equation.KSEE3">
                  <p:embed/>
                </p:oleObj>
              </mc:Choice>
              <mc:Fallback>
                <p:oleObj name="" r:id="rId7" imgW="482600" imgH="2032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0305" y="1691005"/>
                        <a:ext cx="1204595" cy="50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549583" y="5523230"/>
          <a:ext cx="505714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9" imgW="1917065" imgH="431800" progId="Equation.KSEE3">
                  <p:embed/>
                </p:oleObj>
              </mc:Choice>
              <mc:Fallback>
                <p:oleObj name="" r:id="rId9" imgW="1917065" imgH="431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49583" y="5523230"/>
                        <a:ext cx="505714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 bldLvl="0" animBg="1"/>
      <p:bldP spid="15" grpId="0" bldLvl="0" animBg="1"/>
      <p:bldP spid="16" grpId="0" bldLvl="0" animBg="1"/>
      <p:bldP spid="22" grpId="0" bldLvl="0" animBg="1"/>
      <p:bldP spid="20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Consider loss function </a:t>
            </a:r>
            <a:r>
              <a:rPr lang="en-US" altLang="zh-TW" sz="2400" dirty="0">
                <a:latin typeface="Cambria Math" panose="02040503050406030204" pitchFamily="18" charset="0"/>
              </a:rPr>
              <a:t>𝐿(𝑤)</a:t>
            </a:r>
            <a:r>
              <a:rPr lang="en-US" altLang="zh-TW" sz="2400" dirty="0"/>
              <a:t> with one parameter w: </a:t>
            </a:r>
            <a:endParaRPr lang="en-US" altLang="zh-TW" sz="2400" dirty="0"/>
          </a:p>
          <a:p>
            <a:pPr marL="457200" lvl="1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/>
              <p:cNvSpPr txBox="1"/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Loss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229" y="3049867"/>
                <a:ext cx="1400487" cy="830997"/>
              </a:xfrm>
              <a:prstGeom prst="rect">
                <a:avLst/>
              </a:prstGeom>
              <a:blipFill rotWithShape="1">
                <a:blip r:embed="rId1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>
            <a:off x="2050852" y="5999166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12"/>
          <p:cNvGraphicFramePr>
            <a:graphicFrameLocks noChangeAspect="1"/>
          </p:cNvGraphicFramePr>
          <p:nvPr/>
        </p:nvGraphicFramePr>
        <p:xfrm>
          <a:off x="9814382" y="6032024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4" name="方程式" r:id="rId2" imgW="3657600" imgH="3352800" progId="Equation.3">
                  <p:embed/>
                </p:oleObj>
              </mc:Choice>
              <mc:Fallback>
                <p:oleObj name="方程式" r:id="rId2" imgW="3657600" imgH="3352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4382" y="6032024"/>
                        <a:ext cx="327025" cy="298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線單箭頭接點 6"/>
          <p:cNvCxnSpPr/>
          <p:nvPr/>
        </p:nvCxnSpPr>
        <p:spPr>
          <a:xfrm flipV="1">
            <a:off x="2863907" y="2445530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54"/>
          <p:cNvSpPr/>
          <p:nvPr/>
        </p:nvSpPr>
        <p:spPr>
          <a:xfrm>
            <a:off x="2518530" y="2356475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-1" fmla="*/ 0 w 7754816"/>
              <a:gd name="connsiteY0-2" fmla="*/ 0 h 4208267"/>
              <a:gd name="connsiteX1-3" fmla="*/ 1019908 w 7754816"/>
              <a:gd name="connsiteY1-4" fmla="*/ 2356339 h 4208267"/>
              <a:gd name="connsiteX2-5" fmla="*/ 3499339 w 7754816"/>
              <a:gd name="connsiteY2-6" fmla="*/ 2760785 h 4208267"/>
              <a:gd name="connsiteX3-7" fmla="*/ 5732254 w 7754816"/>
              <a:gd name="connsiteY3-8" fmla="*/ 3511062 h 4208267"/>
              <a:gd name="connsiteX4-9" fmla="*/ 5820508 w 7754816"/>
              <a:gd name="connsiteY4-10" fmla="*/ 2602523 h 4208267"/>
              <a:gd name="connsiteX5-11" fmla="*/ 6664570 w 7754816"/>
              <a:gd name="connsiteY5-12" fmla="*/ 2391508 h 4208267"/>
              <a:gd name="connsiteX6-13" fmla="*/ 7561385 w 7754816"/>
              <a:gd name="connsiteY6-14" fmla="*/ 3991708 h 4208267"/>
              <a:gd name="connsiteX7-15" fmla="*/ 7754816 w 7754816"/>
              <a:gd name="connsiteY7-16" fmla="*/ 4149970 h 4208267"/>
              <a:gd name="connsiteX0-17" fmla="*/ 0 w 7754816"/>
              <a:gd name="connsiteY0-18" fmla="*/ 0 h 4208267"/>
              <a:gd name="connsiteX1-19" fmla="*/ 1019908 w 7754816"/>
              <a:gd name="connsiteY1-20" fmla="*/ 2356339 h 4208267"/>
              <a:gd name="connsiteX2-21" fmla="*/ 3499339 w 7754816"/>
              <a:gd name="connsiteY2-22" fmla="*/ 2760785 h 4208267"/>
              <a:gd name="connsiteX3-23" fmla="*/ 5732254 w 7754816"/>
              <a:gd name="connsiteY3-24" fmla="*/ 3511062 h 4208267"/>
              <a:gd name="connsiteX4-25" fmla="*/ 6289268 w 7754816"/>
              <a:gd name="connsiteY4-26" fmla="*/ 2754923 h 4208267"/>
              <a:gd name="connsiteX5-27" fmla="*/ 6664570 w 7754816"/>
              <a:gd name="connsiteY5-28" fmla="*/ 2391508 h 4208267"/>
              <a:gd name="connsiteX6-29" fmla="*/ 7561385 w 7754816"/>
              <a:gd name="connsiteY6-30" fmla="*/ 3991708 h 4208267"/>
              <a:gd name="connsiteX7-31" fmla="*/ 7754816 w 7754816"/>
              <a:gd name="connsiteY7-32" fmla="*/ 4149970 h 4208267"/>
              <a:gd name="connsiteX0-33" fmla="*/ 0 w 7754816"/>
              <a:gd name="connsiteY0-34" fmla="*/ 0 h 4208267"/>
              <a:gd name="connsiteX1-35" fmla="*/ 1019908 w 7754816"/>
              <a:gd name="connsiteY1-36" fmla="*/ 2356339 h 4208267"/>
              <a:gd name="connsiteX2-37" fmla="*/ 3941312 w 7754816"/>
              <a:gd name="connsiteY2-38" fmla="*/ 2760785 h 4208267"/>
              <a:gd name="connsiteX3-39" fmla="*/ 5732254 w 7754816"/>
              <a:gd name="connsiteY3-40" fmla="*/ 3511062 h 4208267"/>
              <a:gd name="connsiteX4-41" fmla="*/ 6289268 w 7754816"/>
              <a:gd name="connsiteY4-42" fmla="*/ 2754923 h 4208267"/>
              <a:gd name="connsiteX5-43" fmla="*/ 6664570 w 7754816"/>
              <a:gd name="connsiteY5-44" fmla="*/ 2391508 h 4208267"/>
              <a:gd name="connsiteX6-45" fmla="*/ 7561385 w 7754816"/>
              <a:gd name="connsiteY6-46" fmla="*/ 3991708 h 4208267"/>
              <a:gd name="connsiteX7-47" fmla="*/ 7754816 w 7754816"/>
              <a:gd name="connsiteY7-48" fmla="*/ 4149970 h 4208267"/>
              <a:gd name="connsiteX0-49" fmla="*/ 0 w 7754816"/>
              <a:gd name="connsiteY0-50" fmla="*/ 0 h 4208267"/>
              <a:gd name="connsiteX1-51" fmla="*/ 1019908 w 7754816"/>
              <a:gd name="connsiteY1-52" fmla="*/ 2356339 h 4208267"/>
              <a:gd name="connsiteX2-53" fmla="*/ 3941312 w 7754816"/>
              <a:gd name="connsiteY2-54" fmla="*/ 2760785 h 4208267"/>
              <a:gd name="connsiteX3-55" fmla="*/ 5732254 w 7754816"/>
              <a:gd name="connsiteY3-56" fmla="*/ 3511062 h 4208267"/>
              <a:gd name="connsiteX4-57" fmla="*/ 6289268 w 7754816"/>
              <a:gd name="connsiteY4-58" fmla="*/ 2754923 h 4208267"/>
              <a:gd name="connsiteX5-59" fmla="*/ 6664570 w 7754816"/>
              <a:gd name="connsiteY5-60" fmla="*/ 2391508 h 4208267"/>
              <a:gd name="connsiteX6-61" fmla="*/ 7561385 w 7754816"/>
              <a:gd name="connsiteY6-62" fmla="*/ 3991708 h 4208267"/>
              <a:gd name="connsiteX7-63" fmla="*/ 7754816 w 7754816"/>
              <a:gd name="connsiteY7-64" fmla="*/ 4149970 h 4208267"/>
              <a:gd name="connsiteX0-65" fmla="*/ 0 w 7754816"/>
              <a:gd name="connsiteY0-66" fmla="*/ 0 h 4208267"/>
              <a:gd name="connsiteX1-67" fmla="*/ 1314558 w 7754816"/>
              <a:gd name="connsiteY1-68" fmla="*/ 2225710 h 4208267"/>
              <a:gd name="connsiteX2-69" fmla="*/ 3941312 w 7754816"/>
              <a:gd name="connsiteY2-70" fmla="*/ 2760785 h 4208267"/>
              <a:gd name="connsiteX3-71" fmla="*/ 5732254 w 7754816"/>
              <a:gd name="connsiteY3-72" fmla="*/ 3511062 h 4208267"/>
              <a:gd name="connsiteX4-73" fmla="*/ 6289268 w 7754816"/>
              <a:gd name="connsiteY4-74" fmla="*/ 2754923 h 4208267"/>
              <a:gd name="connsiteX5-75" fmla="*/ 6664570 w 7754816"/>
              <a:gd name="connsiteY5-76" fmla="*/ 2391508 h 4208267"/>
              <a:gd name="connsiteX6-77" fmla="*/ 7561385 w 7754816"/>
              <a:gd name="connsiteY6-78" fmla="*/ 3991708 h 4208267"/>
              <a:gd name="connsiteX7-79" fmla="*/ 7754816 w 7754816"/>
              <a:gd name="connsiteY7-80" fmla="*/ 4149970 h 4208267"/>
              <a:gd name="connsiteX0-81" fmla="*/ 0 w 7754816"/>
              <a:gd name="connsiteY0-82" fmla="*/ 0 h 4208267"/>
              <a:gd name="connsiteX1-83" fmla="*/ 1314558 w 7754816"/>
              <a:gd name="connsiteY1-84" fmla="*/ 2225710 h 4208267"/>
              <a:gd name="connsiteX2-85" fmla="*/ 3767202 w 7754816"/>
              <a:gd name="connsiteY2-86" fmla="*/ 2717243 h 4208267"/>
              <a:gd name="connsiteX3-87" fmla="*/ 5732254 w 7754816"/>
              <a:gd name="connsiteY3-88" fmla="*/ 3511062 h 4208267"/>
              <a:gd name="connsiteX4-89" fmla="*/ 6289268 w 7754816"/>
              <a:gd name="connsiteY4-90" fmla="*/ 2754923 h 4208267"/>
              <a:gd name="connsiteX5-91" fmla="*/ 6664570 w 7754816"/>
              <a:gd name="connsiteY5-92" fmla="*/ 2391508 h 4208267"/>
              <a:gd name="connsiteX6-93" fmla="*/ 7561385 w 7754816"/>
              <a:gd name="connsiteY6-94" fmla="*/ 3991708 h 4208267"/>
              <a:gd name="connsiteX7-95" fmla="*/ 7754816 w 7754816"/>
              <a:gd name="connsiteY7-96" fmla="*/ 4149970 h 4208267"/>
              <a:gd name="connsiteX0-97" fmla="*/ 0 w 7754816"/>
              <a:gd name="connsiteY0-98" fmla="*/ 0 h 4208267"/>
              <a:gd name="connsiteX1-99" fmla="*/ 1314558 w 7754816"/>
              <a:gd name="connsiteY1-100" fmla="*/ 2225710 h 4208267"/>
              <a:gd name="connsiteX2-101" fmla="*/ 3767202 w 7754816"/>
              <a:gd name="connsiteY2-102" fmla="*/ 2717243 h 4208267"/>
              <a:gd name="connsiteX3-103" fmla="*/ 5732254 w 7754816"/>
              <a:gd name="connsiteY3-104" fmla="*/ 3511062 h 4208267"/>
              <a:gd name="connsiteX4-105" fmla="*/ 6289268 w 7754816"/>
              <a:gd name="connsiteY4-106" fmla="*/ 2754923 h 4208267"/>
              <a:gd name="connsiteX5-107" fmla="*/ 6664570 w 7754816"/>
              <a:gd name="connsiteY5-108" fmla="*/ 2391508 h 4208267"/>
              <a:gd name="connsiteX6-109" fmla="*/ 7561385 w 7754816"/>
              <a:gd name="connsiteY6-110" fmla="*/ 3991708 h 4208267"/>
              <a:gd name="connsiteX7-111" fmla="*/ 7754816 w 7754816"/>
              <a:gd name="connsiteY7-112" fmla="*/ 4149970 h 4208267"/>
              <a:gd name="connsiteX0-113" fmla="*/ 0 w 7754816"/>
              <a:gd name="connsiteY0-114" fmla="*/ 0 h 4208267"/>
              <a:gd name="connsiteX1-115" fmla="*/ 1314558 w 7754816"/>
              <a:gd name="connsiteY1-116" fmla="*/ 2225710 h 4208267"/>
              <a:gd name="connsiteX2-117" fmla="*/ 3823199 w 7754816"/>
              <a:gd name="connsiteY2-118" fmla="*/ 2698193 h 4208267"/>
              <a:gd name="connsiteX3-119" fmla="*/ 5732254 w 7754816"/>
              <a:gd name="connsiteY3-120" fmla="*/ 3511062 h 4208267"/>
              <a:gd name="connsiteX4-121" fmla="*/ 6289268 w 7754816"/>
              <a:gd name="connsiteY4-122" fmla="*/ 2754923 h 4208267"/>
              <a:gd name="connsiteX5-123" fmla="*/ 6664570 w 7754816"/>
              <a:gd name="connsiteY5-124" fmla="*/ 2391508 h 4208267"/>
              <a:gd name="connsiteX6-125" fmla="*/ 7561385 w 7754816"/>
              <a:gd name="connsiteY6-126" fmla="*/ 3991708 h 4208267"/>
              <a:gd name="connsiteX7-127" fmla="*/ 7754816 w 7754816"/>
              <a:gd name="connsiteY7-128" fmla="*/ 4149970 h 42082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 59"/>
          <p:cNvSpPr/>
          <p:nvPr/>
        </p:nvSpPr>
        <p:spPr>
          <a:xfrm flipH="1">
            <a:off x="9185489" y="2360156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-1" fmla="*/ 0 w 7754816"/>
              <a:gd name="connsiteY0-2" fmla="*/ 0 h 4208267"/>
              <a:gd name="connsiteX1-3" fmla="*/ 1019908 w 7754816"/>
              <a:gd name="connsiteY1-4" fmla="*/ 2356339 h 4208267"/>
              <a:gd name="connsiteX2-5" fmla="*/ 3499339 w 7754816"/>
              <a:gd name="connsiteY2-6" fmla="*/ 2760785 h 4208267"/>
              <a:gd name="connsiteX3-7" fmla="*/ 5732254 w 7754816"/>
              <a:gd name="connsiteY3-8" fmla="*/ 3511062 h 4208267"/>
              <a:gd name="connsiteX4-9" fmla="*/ 5820508 w 7754816"/>
              <a:gd name="connsiteY4-10" fmla="*/ 2602523 h 4208267"/>
              <a:gd name="connsiteX5-11" fmla="*/ 6664570 w 7754816"/>
              <a:gd name="connsiteY5-12" fmla="*/ 2391508 h 4208267"/>
              <a:gd name="connsiteX6-13" fmla="*/ 7561385 w 7754816"/>
              <a:gd name="connsiteY6-14" fmla="*/ 3991708 h 4208267"/>
              <a:gd name="connsiteX7-15" fmla="*/ 7754816 w 7754816"/>
              <a:gd name="connsiteY7-16" fmla="*/ 4149970 h 4208267"/>
              <a:gd name="connsiteX0-17" fmla="*/ 0 w 7754816"/>
              <a:gd name="connsiteY0-18" fmla="*/ 0 h 4208267"/>
              <a:gd name="connsiteX1-19" fmla="*/ 1019908 w 7754816"/>
              <a:gd name="connsiteY1-20" fmla="*/ 2356339 h 4208267"/>
              <a:gd name="connsiteX2-21" fmla="*/ 3499339 w 7754816"/>
              <a:gd name="connsiteY2-22" fmla="*/ 2760785 h 4208267"/>
              <a:gd name="connsiteX3-23" fmla="*/ 5732254 w 7754816"/>
              <a:gd name="connsiteY3-24" fmla="*/ 3511062 h 4208267"/>
              <a:gd name="connsiteX4-25" fmla="*/ 6289268 w 7754816"/>
              <a:gd name="connsiteY4-26" fmla="*/ 2754923 h 4208267"/>
              <a:gd name="connsiteX5-27" fmla="*/ 6664570 w 7754816"/>
              <a:gd name="connsiteY5-28" fmla="*/ 2391508 h 4208267"/>
              <a:gd name="connsiteX6-29" fmla="*/ 7561385 w 7754816"/>
              <a:gd name="connsiteY6-30" fmla="*/ 3991708 h 4208267"/>
              <a:gd name="connsiteX7-31" fmla="*/ 7754816 w 7754816"/>
              <a:gd name="connsiteY7-32" fmla="*/ 4149970 h 4208267"/>
              <a:gd name="connsiteX0-33" fmla="*/ 0 w 7754816"/>
              <a:gd name="connsiteY0-34" fmla="*/ 0 h 4208267"/>
              <a:gd name="connsiteX1-35" fmla="*/ 1019908 w 7754816"/>
              <a:gd name="connsiteY1-36" fmla="*/ 2356339 h 4208267"/>
              <a:gd name="connsiteX2-37" fmla="*/ 3941312 w 7754816"/>
              <a:gd name="connsiteY2-38" fmla="*/ 2760785 h 4208267"/>
              <a:gd name="connsiteX3-39" fmla="*/ 5732254 w 7754816"/>
              <a:gd name="connsiteY3-40" fmla="*/ 3511062 h 4208267"/>
              <a:gd name="connsiteX4-41" fmla="*/ 6289268 w 7754816"/>
              <a:gd name="connsiteY4-42" fmla="*/ 2754923 h 4208267"/>
              <a:gd name="connsiteX5-43" fmla="*/ 6664570 w 7754816"/>
              <a:gd name="connsiteY5-44" fmla="*/ 2391508 h 4208267"/>
              <a:gd name="connsiteX6-45" fmla="*/ 7561385 w 7754816"/>
              <a:gd name="connsiteY6-46" fmla="*/ 3991708 h 4208267"/>
              <a:gd name="connsiteX7-47" fmla="*/ 7754816 w 7754816"/>
              <a:gd name="connsiteY7-48" fmla="*/ 4149970 h 4208267"/>
              <a:gd name="connsiteX0-49" fmla="*/ 0 w 7754816"/>
              <a:gd name="connsiteY0-50" fmla="*/ 0 h 4208267"/>
              <a:gd name="connsiteX1-51" fmla="*/ 1019908 w 7754816"/>
              <a:gd name="connsiteY1-52" fmla="*/ 2356339 h 4208267"/>
              <a:gd name="connsiteX2-53" fmla="*/ 3941312 w 7754816"/>
              <a:gd name="connsiteY2-54" fmla="*/ 2760785 h 4208267"/>
              <a:gd name="connsiteX3-55" fmla="*/ 5732254 w 7754816"/>
              <a:gd name="connsiteY3-56" fmla="*/ 3511062 h 4208267"/>
              <a:gd name="connsiteX4-57" fmla="*/ 6289268 w 7754816"/>
              <a:gd name="connsiteY4-58" fmla="*/ 2754923 h 4208267"/>
              <a:gd name="connsiteX5-59" fmla="*/ 6664570 w 7754816"/>
              <a:gd name="connsiteY5-60" fmla="*/ 2391508 h 4208267"/>
              <a:gd name="connsiteX6-61" fmla="*/ 7561385 w 7754816"/>
              <a:gd name="connsiteY6-62" fmla="*/ 3991708 h 4208267"/>
              <a:gd name="connsiteX7-63" fmla="*/ 7754816 w 7754816"/>
              <a:gd name="connsiteY7-64" fmla="*/ 4149970 h 4208267"/>
              <a:gd name="connsiteX0-65" fmla="*/ 0 w 7754816"/>
              <a:gd name="connsiteY0-66" fmla="*/ 0 h 4208267"/>
              <a:gd name="connsiteX1-67" fmla="*/ 1314558 w 7754816"/>
              <a:gd name="connsiteY1-68" fmla="*/ 2225710 h 4208267"/>
              <a:gd name="connsiteX2-69" fmla="*/ 3941312 w 7754816"/>
              <a:gd name="connsiteY2-70" fmla="*/ 2760785 h 4208267"/>
              <a:gd name="connsiteX3-71" fmla="*/ 5732254 w 7754816"/>
              <a:gd name="connsiteY3-72" fmla="*/ 3511062 h 4208267"/>
              <a:gd name="connsiteX4-73" fmla="*/ 6289268 w 7754816"/>
              <a:gd name="connsiteY4-74" fmla="*/ 2754923 h 4208267"/>
              <a:gd name="connsiteX5-75" fmla="*/ 6664570 w 7754816"/>
              <a:gd name="connsiteY5-76" fmla="*/ 2391508 h 4208267"/>
              <a:gd name="connsiteX6-77" fmla="*/ 7561385 w 7754816"/>
              <a:gd name="connsiteY6-78" fmla="*/ 3991708 h 4208267"/>
              <a:gd name="connsiteX7-79" fmla="*/ 7754816 w 7754816"/>
              <a:gd name="connsiteY7-80" fmla="*/ 4149970 h 4208267"/>
              <a:gd name="connsiteX0-81" fmla="*/ 0 w 7754816"/>
              <a:gd name="connsiteY0-82" fmla="*/ 0 h 4208267"/>
              <a:gd name="connsiteX1-83" fmla="*/ 1314558 w 7754816"/>
              <a:gd name="connsiteY1-84" fmla="*/ 2225710 h 4208267"/>
              <a:gd name="connsiteX2-85" fmla="*/ 3767202 w 7754816"/>
              <a:gd name="connsiteY2-86" fmla="*/ 2717243 h 4208267"/>
              <a:gd name="connsiteX3-87" fmla="*/ 5732254 w 7754816"/>
              <a:gd name="connsiteY3-88" fmla="*/ 3511062 h 4208267"/>
              <a:gd name="connsiteX4-89" fmla="*/ 6289268 w 7754816"/>
              <a:gd name="connsiteY4-90" fmla="*/ 2754923 h 4208267"/>
              <a:gd name="connsiteX5-91" fmla="*/ 6664570 w 7754816"/>
              <a:gd name="connsiteY5-92" fmla="*/ 2391508 h 4208267"/>
              <a:gd name="connsiteX6-93" fmla="*/ 7561385 w 7754816"/>
              <a:gd name="connsiteY6-94" fmla="*/ 3991708 h 4208267"/>
              <a:gd name="connsiteX7-95" fmla="*/ 7754816 w 7754816"/>
              <a:gd name="connsiteY7-96" fmla="*/ 4149970 h 4208267"/>
              <a:gd name="connsiteX0-97" fmla="*/ 0 w 7754816"/>
              <a:gd name="connsiteY0-98" fmla="*/ 0 h 4208267"/>
              <a:gd name="connsiteX1-99" fmla="*/ 1314558 w 7754816"/>
              <a:gd name="connsiteY1-100" fmla="*/ 2225710 h 4208267"/>
              <a:gd name="connsiteX2-101" fmla="*/ 3767202 w 7754816"/>
              <a:gd name="connsiteY2-102" fmla="*/ 2717243 h 4208267"/>
              <a:gd name="connsiteX3-103" fmla="*/ 5732254 w 7754816"/>
              <a:gd name="connsiteY3-104" fmla="*/ 3511062 h 4208267"/>
              <a:gd name="connsiteX4-105" fmla="*/ 6289268 w 7754816"/>
              <a:gd name="connsiteY4-106" fmla="*/ 2754923 h 4208267"/>
              <a:gd name="connsiteX5-107" fmla="*/ 6664570 w 7754816"/>
              <a:gd name="connsiteY5-108" fmla="*/ 2391508 h 4208267"/>
              <a:gd name="connsiteX6-109" fmla="*/ 7561385 w 7754816"/>
              <a:gd name="connsiteY6-110" fmla="*/ 3991708 h 4208267"/>
              <a:gd name="connsiteX7-111" fmla="*/ 7754816 w 7754816"/>
              <a:gd name="connsiteY7-112" fmla="*/ 4149970 h 4208267"/>
              <a:gd name="connsiteX0-113" fmla="*/ 0 w 7754816"/>
              <a:gd name="connsiteY0-114" fmla="*/ 0 h 4208267"/>
              <a:gd name="connsiteX1-115" fmla="*/ 1314558 w 7754816"/>
              <a:gd name="connsiteY1-116" fmla="*/ 2225710 h 4208267"/>
              <a:gd name="connsiteX2-117" fmla="*/ 3823199 w 7754816"/>
              <a:gd name="connsiteY2-118" fmla="*/ 2698193 h 4208267"/>
              <a:gd name="connsiteX3-119" fmla="*/ 5732254 w 7754816"/>
              <a:gd name="connsiteY3-120" fmla="*/ 3511062 h 4208267"/>
              <a:gd name="connsiteX4-121" fmla="*/ 6289268 w 7754816"/>
              <a:gd name="connsiteY4-122" fmla="*/ 2754923 h 4208267"/>
              <a:gd name="connsiteX5-123" fmla="*/ 6664570 w 7754816"/>
              <a:gd name="connsiteY5-124" fmla="*/ 2391508 h 4208267"/>
              <a:gd name="connsiteX6-125" fmla="*/ 7561385 w 7754816"/>
              <a:gd name="connsiteY6-126" fmla="*/ 3991708 h 4208267"/>
              <a:gd name="connsiteX7-127" fmla="*/ 7754816 w 7754816"/>
              <a:gd name="connsiteY7-128" fmla="*/ 4149970 h 42082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6248331" y="1356089"/>
                <a:ext cx="2809615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331" y="1356089"/>
                <a:ext cx="2809615" cy="572849"/>
              </a:xfrm>
              <a:prstGeom prst="rect">
                <a:avLst/>
              </a:prstGeom>
              <a:blipFill rotWithShape="1">
                <a:blip r:embed="rId4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3597695" y="2366222"/>
            <a:ext cx="52951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dirty="0"/>
              <a:t>(Randomly) Pick an initial value w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sp>
        <p:nvSpPr>
          <p:cNvPr id="12" name="橢圓 11"/>
          <p:cNvSpPr/>
          <p:nvPr/>
        </p:nvSpPr>
        <p:spPr>
          <a:xfrm>
            <a:off x="3418642" y="584022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/>
          <p:cNvCxnSpPr/>
          <p:nvPr/>
        </p:nvCxnSpPr>
        <p:spPr>
          <a:xfrm>
            <a:off x="3495466" y="4455075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1"/>
              <p:nvPr/>
            </p:nvSpPr>
            <p:spPr>
              <a:xfrm>
                <a:off x="2086441" y="2800379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441" y="2800379"/>
                <a:ext cx="4406380" cy="624273"/>
              </a:xfrm>
              <a:prstGeom prst="rect">
                <a:avLst/>
              </a:prstGeom>
              <a:blipFill rotWithShape="1">
                <a:blip r:embed="rId5"/>
                <a:stretch>
                  <a:fillRect l="-1798" b="-87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3260304" y="5979159"/>
            <a:ext cx="50101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cxnSp>
        <p:nvCxnSpPr>
          <p:cNvPr id="16" name="直線接點 15"/>
          <p:cNvCxnSpPr/>
          <p:nvPr/>
        </p:nvCxnSpPr>
        <p:spPr>
          <a:xfrm>
            <a:off x="2795969" y="3824924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3514542" y="3354664"/>
            <a:ext cx="1328230" cy="1100411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294" y="3445371"/>
            <a:ext cx="1163839" cy="116383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693298" y="75518"/>
            <a:ext cx="297470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http://chico386.pixnet.net/album/photo/171572850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 bldLvl="0" animBg="1"/>
      <p:bldP spid="9" grpId="0" bldLvl="0" animBg="1"/>
      <p:bldP spid="10" grpId="0" bldLvl="0" animBg="1"/>
      <p:bldP spid="11" grpId="0"/>
      <p:bldP spid="12" grpId="0" bldLvl="0" animBg="1"/>
      <p:bldP spid="14" grpId="0" bldLvl="0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線接點 31"/>
          <p:cNvCxnSpPr/>
          <p:nvPr/>
        </p:nvCxnSpPr>
        <p:spPr>
          <a:xfrm>
            <a:off x="5158740" y="4977402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5973136" y="5020297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Consider loss function </a:t>
            </a:r>
            <a:r>
              <a:rPr lang="en-US" altLang="zh-TW" sz="2400" dirty="0">
                <a:latin typeface="Cambria Math" panose="02040503050406030204" pitchFamily="18" charset="0"/>
              </a:rPr>
              <a:t>𝐿(𝑤)</a:t>
            </a:r>
            <a:r>
              <a:rPr lang="en-US" altLang="zh-TW" sz="2400" dirty="0"/>
              <a:t> with one parameter w: </a:t>
            </a:r>
            <a:endParaRPr lang="en-US" altLang="zh-TW" sz="2400" dirty="0"/>
          </a:p>
          <a:p>
            <a:pPr marL="457200" lvl="1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/>
              <p:cNvSpPr txBox="1"/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Loss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229" y="3049867"/>
                <a:ext cx="1400487" cy="830997"/>
              </a:xfrm>
              <a:prstGeom prst="rect">
                <a:avLst/>
              </a:prstGeom>
              <a:blipFill rotWithShape="1">
                <a:blip r:embed="rId1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>
            <a:off x="2050852" y="5999166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12"/>
          <p:cNvGraphicFramePr>
            <a:graphicFrameLocks noChangeAspect="1"/>
          </p:cNvGraphicFramePr>
          <p:nvPr/>
        </p:nvGraphicFramePr>
        <p:xfrm>
          <a:off x="9814382" y="6032024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8" name="方程式" r:id="rId2" imgW="3657600" imgH="3352800" progId="Equation.3">
                  <p:embed/>
                </p:oleObj>
              </mc:Choice>
              <mc:Fallback>
                <p:oleObj name="方程式" r:id="rId2" imgW="3657600" imgH="3352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4382" y="6032024"/>
                        <a:ext cx="327025" cy="298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線單箭頭接點 6"/>
          <p:cNvCxnSpPr/>
          <p:nvPr/>
        </p:nvCxnSpPr>
        <p:spPr>
          <a:xfrm flipV="1">
            <a:off x="2863907" y="2445530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54"/>
          <p:cNvSpPr/>
          <p:nvPr/>
        </p:nvSpPr>
        <p:spPr>
          <a:xfrm>
            <a:off x="2518530" y="2356475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-1" fmla="*/ 0 w 7754816"/>
              <a:gd name="connsiteY0-2" fmla="*/ 0 h 4208267"/>
              <a:gd name="connsiteX1-3" fmla="*/ 1019908 w 7754816"/>
              <a:gd name="connsiteY1-4" fmla="*/ 2356339 h 4208267"/>
              <a:gd name="connsiteX2-5" fmla="*/ 3499339 w 7754816"/>
              <a:gd name="connsiteY2-6" fmla="*/ 2760785 h 4208267"/>
              <a:gd name="connsiteX3-7" fmla="*/ 5732254 w 7754816"/>
              <a:gd name="connsiteY3-8" fmla="*/ 3511062 h 4208267"/>
              <a:gd name="connsiteX4-9" fmla="*/ 5820508 w 7754816"/>
              <a:gd name="connsiteY4-10" fmla="*/ 2602523 h 4208267"/>
              <a:gd name="connsiteX5-11" fmla="*/ 6664570 w 7754816"/>
              <a:gd name="connsiteY5-12" fmla="*/ 2391508 h 4208267"/>
              <a:gd name="connsiteX6-13" fmla="*/ 7561385 w 7754816"/>
              <a:gd name="connsiteY6-14" fmla="*/ 3991708 h 4208267"/>
              <a:gd name="connsiteX7-15" fmla="*/ 7754816 w 7754816"/>
              <a:gd name="connsiteY7-16" fmla="*/ 4149970 h 4208267"/>
              <a:gd name="connsiteX0-17" fmla="*/ 0 w 7754816"/>
              <a:gd name="connsiteY0-18" fmla="*/ 0 h 4208267"/>
              <a:gd name="connsiteX1-19" fmla="*/ 1019908 w 7754816"/>
              <a:gd name="connsiteY1-20" fmla="*/ 2356339 h 4208267"/>
              <a:gd name="connsiteX2-21" fmla="*/ 3499339 w 7754816"/>
              <a:gd name="connsiteY2-22" fmla="*/ 2760785 h 4208267"/>
              <a:gd name="connsiteX3-23" fmla="*/ 5732254 w 7754816"/>
              <a:gd name="connsiteY3-24" fmla="*/ 3511062 h 4208267"/>
              <a:gd name="connsiteX4-25" fmla="*/ 6289268 w 7754816"/>
              <a:gd name="connsiteY4-26" fmla="*/ 2754923 h 4208267"/>
              <a:gd name="connsiteX5-27" fmla="*/ 6664570 w 7754816"/>
              <a:gd name="connsiteY5-28" fmla="*/ 2391508 h 4208267"/>
              <a:gd name="connsiteX6-29" fmla="*/ 7561385 w 7754816"/>
              <a:gd name="connsiteY6-30" fmla="*/ 3991708 h 4208267"/>
              <a:gd name="connsiteX7-31" fmla="*/ 7754816 w 7754816"/>
              <a:gd name="connsiteY7-32" fmla="*/ 4149970 h 4208267"/>
              <a:gd name="connsiteX0-33" fmla="*/ 0 w 7754816"/>
              <a:gd name="connsiteY0-34" fmla="*/ 0 h 4208267"/>
              <a:gd name="connsiteX1-35" fmla="*/ 1019908 w 7754816"/>
              <a:gd name="connsiteY1-36" fmla="*/ 2356339 h 4208267"/>
              <a:gd name="connsiteX2-37" fmla="*/ 3941312 w 7754816"/>
              <a:gd name="connsiteY2-38" fmla="*/ 2760785 h 4208267"/>
              <a:gd name="connsiteX3-39" fmla="*/ 5732254 w 7754816"/>
              <a:gd name="connsiteY3-40" fmla="*/ 3511062 h 4208267"/>
              <a:gd name="connsiteX4-41" fmla="*/ 6289268 w 7754816"/>
              <a:gd name="connsiteY4-42" fmla="*/ 2754923 h 4208267"/>
              <a:gd name="connsiteX5-43" fmla="*/ 6664570 w 7754816"/>
              <a:gd name="connsiteY5-44" fmla="*/ 2391508 h 4208267"/>
              <a:gd name="connsiteX6-45" fmla="*/ 7561385 w 7754816"/>
              <a:gd name="connsiteY6-46" fmla="*/ 3991708 h 4208267"/>
              <a:gd name="connsiteX7-47" fmla="*/ 7754816 w 7754816"/>
              <a:gd name="connsiteY7-48" fmla="*/ 4149970 h 4208267"/>
              <a:gd name="connsiteX0-49" fmla="*/ 0 w 7754816"/>
              <a:gd name="connsiteY0-50" fmla="*/ 0 h 4208267"/>
              <a:gd name="connsiteX1-51" fmla="*/ 1019908 w 7754816"/>
              <a:gd name="connsiteY1-52" fmla="*/ 2356339 h 4208267"/>
              <a:gd name="connsiteX2-53" fmla="*/ 3941312 w 7754816"/>
              <a:gd name="connsiteY2-54" fmla="*/ 2760785 h 4208267"/>
              <a:gd name="connsiteX3-55" fmla="*/ 5732254 w 7754816"/>
              <a:gd name="connsiteY3-56" fmla="*/ 3511062 h 4208267"/>
              <a:gd name="connsiteX4-57" fmla="*/ 6289268 w 7754816"/>
              <a:gd name="connsiteY4-58" fmla="*/ 2754923 h 4208267"/>
              <a:gd name="connsiteX5-59" fmla="*/ 6664570 w 7754816"/>
              <a:gd name="connsiteY5-60" fmla="*/ 2391508 h 4208267"/>
              <a:gd name="connsiteX6-61" fmla="*/ 7561385 w 7754816"/>
              <a:gd name="connsiteY6-62" fmla="*/ 3991708 h 4208267"/>
              <a:gd name="connsiteX7-63" fmla="*/ 7754816 w 7754816"/>
              <a:gd name="connsiteY7-64" fmla="*/ 4149970 h 4208267"/>
              <a:gd name="connsiteX0-65" fmla="*/ 0 w 7754816"/>
              <a:gd name="connsiteY0-66" fmla="*/ 0 h 4208267"/>
              <a:gd name="connsiteX1-67" fmla="*/ 1314558 w 7754816"/>
              <a:gd name="connsiteY1-68" fmla="*/ 2225710 h 4208267"/>
              <a:gd name="connsiteX2-69" fmla="*/ 3941312 w 7754816"/>
              <a:gd name="connsiteY2-70" fmla="*/ 2760785 h 4208267"/>
              <a:gd name="connsiteX3-71" fmla="*/ 5732254 w 7754816"/>
              <a:gd name="connsiteY3-72" fmla="*/ 3511062 h 4208267"/>
              <a:gd name="connsiteX4-73" fmla="*/ 6289268 w 7754816"/>
              <a:gd name="connsiteY4-74" fmla="*/ 2754923 h 4208267"/>
              <a:gd name="connsiteX5-75" fmla="*/ 6664570 w 7754816"/>
              <a:gd name="connsiteY5-76" fmla="*/ 2391508 h 4208267"/>
              <a:gd name="connsiteX6-77" fmla="*/ 7561385 w 7754816"/>
              <a:gd name="connsiteY6-78" fmla="*/ 3991708 h 4208267"/>
              <a:gd name="connsiteX7-79" fmla="*/ 7754816 w 7754816"/>
              <a:gd name="connsiteY7-80" fmla="*/ 4149970 h 4208267"/>
              <a:gd name="connsiteX0-81" fmla="*/ 0 w 7754816"/>
              <a:gd name="connsiteY0-82" fmla="*/ 0 h 4208267"/>
              <a:gd name="connsiteX1-83" fmla="*/ 1314558 w 7754816"/>
              <a:gd name="connsiteY1-84" fmla="*/ 2225710 h 4208267"/>
              <a:gd name="connsiteX2-85" fmla="*/ 3767202 w 7754816"/>
              <a:gd name="connsiteY2-86" fmla="*/ 2717243 h 4208267"/>
              <a:gd name="connsiteX3-87" fmla="*/ 5732254 w 7754816"/>
              <a:gd name="connsiteY3-88" fmla="*/ 3511062 h 4208267"/>
              <a:gd name="connsiteX4-89" fmla="*/ 6289268 w 7754816"/>
              <a:gd name="connsiteY4-90" fmla="*/ 2754923 h 4208267"/>
              <a:gd name="connsiteX5-91" fmla="*/ 6664570 w 7754816"/>
              <a:gd name="connsiteY5-92" fmla="*/ 2391508 h 4208267"/>
              <a:gd name="connsiteX6-93" fmla="*/ 7561385 w 7754816"/>
              <a:gd name="connsiteY6-94" fmla="*/ 3991708 h 4208267"/>
              <a:gd name="connsiteX7-95" fmla="*/ 7754816 w 7754816"/>
              <a:gd name="connsiteY7-96" fmla="*/ 4149970 h 4208267"/>
              <a:gd name="connsiteX0-97" fmla="*/ 0 w 7754816"/>
              <a:gd name="connsiteY0-98" fmla="*/ 0 h 4208267"/>
              <a:gd name="connsiteX1-99" fmla="*/ 1314558 w 7754816"/>
              <a:gd name="connsiteY1-100" fmla="*/ 2225710 h 4208267"/>
              <a:gd name="connsiteX2-101" fmla="*/ 3767202 w 7754816"/>
              <a:gd name="connsiteY2-102" fmla="*/ 2717243 h 4208267"/>
              <a:gd name="connsiteX3-103" fmla="*/ 5732254 w 7754816"/>
              <a:gd name="connsiteY3-104" fmla="*/ 3511062 h 4208267"/>
              <a:gd name="connsiteX4-105" fmla="*/ 6289268 w 7754816"/>
              <a:gd name="connsiteY4-106" fmla="*/ 2754923 h 4208267"/>
              <a:gd name="connsiteX5-107" fmla="*/ 6664570 w 7754816"/>
              <a:gd name="connsiteY5-108" fmla="*/ 2391508 h 4208267"/>
              <a:gd name="connsiteX6-109" fmla="*/ 7561385 w 7754816"/>
              <a:gd name="connsiteY6-110" fmla="*/ 3991708 h 4208267"/>
              <a:gd name="connsiteX7-111" fmla="*/ 7754816 w 7754816"/>
              <a:gd name="connsiteY7-112" fmla="*/ 4149970 h 4208267"/>
              <a:gd name="connsiteX0-113" fmla="*/ 0 w 7754816"/>
              <a:gd name="connsiteY0-114" fmla="*/ 0 h 4208267"/>
              <a:gd name="connsiteX1-115" fmla="*/ 1314558 w 7754816"/>
              <a:gd name="connsiteY1-116" fmla="*/ 2225710 h 4208267"/>
              <a:gd name="connsiteX2-117" fmla="*/ 3823199 w 7754816"/>
              <a:gd name="connsiteY2-118" fmla="*/ 2698193 h 4208267"/>
              <a:gd name="connsiteX3-119" fmla="*/ 5732254 w 7754816"/>
              <a:gd name="connsiteY3-120" fmla="*/ 3511062 h 4208267"/>
              <a:gd name="connsiteX4-121" fmla="*/ 6289268 w 7754816"/>
              <a:gd name="connsiteY4-122" fmla="*/ 2754923 h 4208267"/>
              <a:gd name="connsiteX5-123" fmla="*/ 6664570 w 7754816"/>
              <a:gd name="connsiteY5-124" fmla="*/ 2391508 h 4208267"/>
              <a:gd name="connsiteX6-125" fmla="*/ 7561385 w 7754816"/>
              <a:gd name="connsiteY6-126" fmla="*/ 3991708 h 4208267"/>
              <a:gd name="connsiteX7-127" fmla="*/ 7754816 w 7754816"/>
              <a:gd name="connsiteY7-128" fmla="*/ 4149970 h 42082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 59"/>
          <p:cNvSpPr/>
          <p:nvPr/>
        </p:nvSpPr>
        <p:spPr>
          <a:xfrm flipH="1">
            <a:off x="9185489" y="2360156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-1" fmla="*/ 0 w 7754816"/>
              <a:gd name="connsiteY0-2" fmla="*/ 0 h 4208267"/>
              <a:gd name="connsiteX1-3" fmla="*/ 1019908 w 7754816"/>
              <a:gd name="connsiteY1-4" fmla="*/ 2356339 h 4208267"/>
              <a:gd name="connsiteX2-5" fmla="*/ 3499339 w 7754816"/>
              <a:gd name="connsiteY2-6" fmla="*/ 2760785 h 4208267"/>
              <a:gd name="connsiteX3-7" fmla="*/ 5732254 w 7754816"/>
              <a:gd name="connsiteY3-8" fmla="*/ 3511062 h 4208267"/>
              <a:gd name="connsiteX4-9" fmla="*/ 5820508 w 7754816"/>
              <a:gd name="connsiteY4-10" fmla="*/ 2602523 h 4208267"/>
              <a:gd name="connsiteX5-11" fmla="*/ 6664570 w 7754816"/>
              <a:gd name="connsiteY5-12" fmla="*/ 2391508 h 4208267"/>
              <a:gd name="connsiteX6-13" fmla="*/ 7561385 w 7754816"/>
              <a:gd name="connsiteY6-14" fmla="*/ 3991708 h 4208267"/>
              <a:gd name="connsiteX7-15" fmla="*/ 7754816 w 7754816"/>
              <a:gd name="connsiteY7-16" fmla="*/ 4149970 h 4208267"/>
              <a:gd name="connsiteX0-17" fmla="*/ 0 w 7754816"/>
              <a:gd name="connsiteY0-18" fmla="*/ 0 h 4208267"/>
              <a:gd name="connsiteX1-19" fmla="*/ 1019908 w 7754816"/>
              <a:gd name="connsiteY1-20" fmla="*/ 2356339 h 4208267"/>
              <a:gd name="connsiteX2-21" fmla="*/ 3499339 w 7754816"/>
              <a:gd name="connsiteY2-22" fmla="*/ 2760785 h 4208267"/>
              <a:gd name="connsiteX3-23" fmla="*/ 5732254 w 7754816"/>
              <a:gd name="connsiteY3-24" fmla="*/ 3511062 h 4208267"/>
              <a:gd name="connsiteX4-25" fmla="*/ 6289268 w 7754816"/>
              <a:gd name="connsiteY4-26" fmla="*/ 2754923 h 4208267"/>
              <a:gd name="connsiteX5-27" fmla="*/ 6664570 w 7754816"/>
              <a:gd name="connsiteY5-28" fmla="*/ 2391508 h 4208267"/>
              <a:gd name="connsiteX6-29" fmla="*/ 7561385 w 7754816"/>
              <a:gd name="connsiteY6-30" fmla="*/ 3991708 h 4208267"/>
              <a:gd name="connsiteX7-31" fmla="*/ 7754816 w 7754816"/>
              <a:gd name="connsiteY7-32" fmla="*/ 4149970 h 4208267"/>
              <a:gd name="connsiteX0-33" fmla="*/ 0 w 7754816"/>
              <a:gd name="connsiteY0-34" fmla="*/ 0 h 4208267"/>
              <a:gd name="connsiteX1-35" fmla="*/ 1019908 w 7754816"/>
              <a:gd name="connsiteY1-36" fmla="*/ 2356339 h 4208267"/>
              <a:gd name="connsiteX2-37" fmla="*/ 3941312 w 7754816"/>
              <a:gd name="connsiteY2-38" fmla="*/ 2760785 h 4208267"/>
              <a:gd name="connsiteX3-39" fmla="*/ 5732254 w 7754816"/>
              <a:gd name="connsiteY3-40" fmla="*/ 3511062 h 4208267"/>
              <a:gd name="connsiteX4-41" fmla="*/ 6289268 w 7754816"/>
              <a:gd name="connsiteY4-42" fmla="*/ 2754923 h 4208267"/>
              <a:gd name="connsiteX5-43" fmla="*/ 6664570 w 7754816"/>
              <a:gd name="connsiteY5-44" fmla="*/ 2391508 h 4208267"/>
              <a:gd name="connsiteX6-45" fmla="*/ 7561385 w 7754816"/>
              <a:gd name="connsiteY6-46" fmla="*/ 3991708 h 4208267"/>
              <a:gd name="connsiteX7-47" fmla="*/ 7754816 w 7754816"/>
              <a:gd name="connsiteY7-48" fmla="*/ 4149970 h 4208267"/>
              <a:gd name="connsiteX0-49" fmla="*/ 0 w 7754816"/>
              <a:gd name="connsiteY0-50" fmla="*/ 0 h 4208267"/>
              <a:gd name="connsiteX1-51" fmla="*/ 1019908 w 7754816"/>
              <a:gd name="connsiteY1-52" fmla="*/ 2356339 h 4208267"/>
              <a:gd name="connsiteX2-53" fmla="*/ 3941312 w 7754816"/>
              <a:gd name="connsiteY2-54" fmla="*/ 2760785 h 4208267"/>
              <a:gd name="connsiteX3-55" fmla="*/ 5732254 w 7754816"/>
              <a:gd name="connsiteY3-56" fmla="*/ 3511062 h 4208267"/>
              <a:gd name="connsiteX4-57" fmla="*/ 6289268 w 7754816"/>
              <a:gd name="connsiteY4-58" fmla="*/ 2754923 h 4208267"/>
              <a:gd name="connsiteX5-59" fmla="*/ 6664570 w 7754816"/>
              <a:gd name="connsiteY5-60" fmla="*/ 2391508 h 4208267"/>
              <a:gd name="connsiteX6-61" fmla="*/ 7561385 w 7754816"/>
              <a:gd name="connsiteY6-62" fmla="*/ 3991708 h 4208267"/>
              <a:gd name="connsiteX7-63" fmla="*/ 7754816 w 7754816"/>
              <a:gd name="connsiteY7-64" fmla="*/ 4149970 h 4208267"/>
              <a:gd name="connsiteX0-65" fmla="*/ 0 w 7754816"/>
              <a:gd name="connsiteY0-66" fmla="*/ 0 h 4208267"/>
              <a:gd name="connsiteX1-67" fmla="*/ 1314558 w 7754816"/>
              <a:gd name="connsiteY1-68" fmla="*/ 2225710 h 4208267"/>
              <a:gd name="connsiteX2-69" fmla="*/ 3941312 w 7754816"/>
              <a:gd name="connsiteY2-70" fmla="*/ 2760785 h 4208267"/>
              <a:gd name="connsiteX3-71" fmla="*/ 5732254 w 7754816"/>
              <a:gd name="connsiteY3-72" fmla="*/ 3511062 h 4208267"/>
              <a:gd name="connsiteX4-73" fmla="*/ 6289268 w 7754816"/>
              <a:gd name="connsiteY4-74" fmla="*/ 2754923 h 4208267"/>
              <a:gd name="connsiteX5-75" fmla="*/ 6664570 w 7754816"/>
              <a:gd name="connsiteY5-76" fmla="*/ 2391508 h 4208267"/>
              <a:gd name="connsiteX6-77" fmla="*/ 7561385 w 7754816"/>
              <a:gd name="connsiteY6-78" fmla="*/ 3991708 h 4208267"/>
              <a:gd name="connsiteX7-79" fmla="*/ 7754816 w 7754816"/>
              <a:gd name="connsiteY7-80" fmla="*/ 4149970 h 4208267"/>
              <a:gd name="connsiteX0-81" fmla="*/ 0 w 7754816"/>
              <a:gd name="connsiteY0-82" fmla="*/ 0 h 4208267"/>
              <a:gd name="connsiteX1-83" fmla="*/ 1314558 w 7754816"/>
              <a:gd name="connsiteY1-84" fmla="*/ 2225710 h 4208267"/>
              <a:gd name="connsiteX2-85" fmla="*/ 3767202 w 7754816"/>
              <a:gd name="connsiteY2-86" fmla="*/ 2717243 h 4208267"/>
              <a:gd name="connsiteX3-87" fmla="*/ 5732254 w 7754816"/>
              <a:gd name="connsiteY3-88" fmla="*/ 3511062 h 4208267"/>
              <a:gd name="connsiteX4-89" fmla="*/ 6289268 w 7754816"/>
              <a:gd name="connsiteY4-90" fmla="*/ 2754923 h 4208267"/>
              <a:gd name="connsiteX5-91" fmla="*/ 6664570 w 7754816"/>
              <a:gd name="connsiteY5-92" fmla="*/ 2391508 h 4208267"/>
              <a:gd name="connsiteX6-93" fmla="*/ 7561385 w 7754816"/>
              <a:gd name="connsiteY6-94" fmla="*/ 3991708 h 4208267"/>
              <a:gd name="connsiteX7-95" fmla="*/ 7754816 w 7754816"/>
              <a:gd name="connsiteY7-96" fmla="*/ 4149970 h 4208267"/>
              <a:gd name="connsiteX0-97" fmla="*/ 0 w 7754816"/>
              <a:gd name="connsiteY0-98" fmla="*/ 0 h 4208267"/>
              <a:gd name="connsiteX1-99" fmla="*/ 1314558 w 7754816"/>
              <a:gd name="connsiteY1-100" fmla="*/ 2225710 h 4208267"/>
              <a:gd name="connsiteX2-101" fmla="*/ 3767202 w 7754816"/>
              <a:gd name="connsiteY2-102" fmla="*/ 2717243 h 4208267"/>
              <a:gd name="connsiteX3-103" fmla="*/ 5732254 w 7754816"/>
              <a:gd name="connsiteY3-104" fmla="*/ 3511062 h 4208267"/>
              <a:gd name="connsiteX4-105" fmla="*/ 6289268 w 7754816"/>
              <a:gd name="connsiteY4-106" fmla="*/ 2754923 h 4208267"/>
              <a:gd name="connsiteX5-107" fmla="*/ 6664570 w 7754816"/>
              <a:gd name="connsiteY5-108" fmla="*/ 2391508 h 4208267"/>
              <a:gd name="connsiteX6-109" fmla="*/ 7561385 w 7754816"/>
              <a:gd name="connsiteY6-110" fmla="*/ 3991708 h 4208267"/>
              <a:gd name="connsiteX7-111" fmla="*/ 7754816 w 7754816"/>
              <a:gd name="connsiteY7-112" fmla="*/ 4149970 h 4208267"/>
              <a:gd name="connsiteX0-113" fmla="*/ 0 w 7754816"/>
              <a:gd name="connsiteY0-114" fmla="*/ 0 h 4208267"/>
              <a:gd name="connsiteX1-115" fmla="*/ 1314558 w 7754816"/>
              <a:gd name="connsiteY1-116" fmla="*/ 2225710 h 4208267"/>
              <a:gd name="connsiteX2-117" fmla="*/ 3823199 w 7754816"/>
              <a:gd name="connsiteY2-118" fmla="*/ 2698193 h 4208267"/>
              <a:gd name="connsiteX3-119" fmla="*/ 5732254 w 7754816"/>
              <a:gd name="connsiteY3-120" fmla="*/ 3511062 h 4208267"/>
              <a:gd name="connsiteX4-121" fmla="*/ 6289268 w 7754816"/>
              <a:gd name="connsiteY4-122" fmla="*/ 2754923 h 4208267"/>
              <a:gd name="connsiteX5-123" fmla="*/ 6664570 w 7754816"/>
              <a:gd name="connsiteY5-124" fmla="*/ 2391508 h 4208267"/>
              <a:gd name="connsiteX6-125" fmla="*/ 7561385 w 7754816"/>
              <a:gd name="connsiteY6-126" fmla="*/ 3991708 h 4208267"/>
              <a:gd name="connsiteX7-127" fmla="*/ 7754816 w 7754816"/>
              <a:gd name="connsiteY7-128" fmla="*/ 4149970 h 42082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597695" y="2366222"/>
            <a:ext cx="52951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dirty="0"/>
              <a:t>(Randomly) Pick an initial value w</a:t>
            </a:r>
            <a:r>
              <a:rPr lang="en-US" altLang="zh-TW" sz="2400" baseline="30000" dirty="0"/>
              <a:t>0</a:t>
            </a:r>
            <a:endParaRPr lang="zh-TW" altLang="en-US" sz="2400" baseline="-25000" dirty="0"/>
          </a:p>
        </p:txBody>
      </p:sp>
      <p:sp>
        <p:nvSpPr>
          <p:cNvPr id="12" name="橢圓 11"/>
          <p:cNvSpPr/>
          <p:nvPr/>
        </p:nvSpPr>
        <p:spPr>
          <a:xfrm>
            <a:off x="3418642" y="584022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/>
          <p:cNvCxnSpPr/>
          <p:nvPr/>
        </p:nvCxnSpPr>
        <p:spPr>
          <a:xfrm>
            <a:off x="3495466" y="4455075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1"/>
              <p:nvPr/>
            </p:nvSpPr>
            <p:spPr>
              <a:xfrm>
                <a:off x="2086441" y="2800379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441" y="2800379"/>
                <a:ext cx="4406380" cy="624273"/>
              </a:xfrm>
              <a:prstGeom prst="rect">
                <a:avLst/>
              </a:prstGeom>
              <a:blipFill rotWithShape="1">
                <a:blip r:embed="rId4"/>
                <a:stretch>
                  <a:fillRect l="-1798" b="-87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3260304" y="5979159"/>
            <a:ext cx="50101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cxnSp>
        <p:nvCxnSpPr>
          <p:cNvPr id="16" name="直線接點 15"/>
          <p:cNvCxnSpPr/>
          <p:nvPr/>
        </p:nvCxnSpPr>
        <p:spPr>
          <a:xfrm>
            <a:off x="2795969" y="3824924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向右箭號 31"/>
          <p:cNvSpPr/>
          <p:nvPr/>
        </p:nvSpPr>
        <p:spPr>
          <a:xfrm>
            <a:off x="3687265" y="5859757"/>
            <a:ext cx="1331649" cy="20109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5059534" y="5892002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/>
              <p:cNvSpPr txBox="1"/>
              <p:nvPr/>
            </p:nvSpPr>
            <p:spPr>
              <a:xfrm>
                <a:off x="5334180" y="2870559"/>
                <a:ext cx="3322139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180" y="2870559"/>
                <a:ext cx="3322139" cy="7935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31" name="橢圓 30"/>
          <p:cNvSpPr/>
          <p:nvPr/>
        </p:nvSpPr>
        <p:spPr>
          <a:xfrm>
            <a:off x="5059534" y="5877488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/>
          <p:cNvCxnSpPr/>
          <p:nvPr/>
        </p:nvCxnSpPr>
        <p:spPr>
          <a:xfrm>
            <a:off x="4464040" y="4973721"/>
            <a:ext cx="1298213" cy="20277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5873821" y="5858169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31"/>
          <p:cNvSpPr/>
          <p:nvPr/>
        </p:nvSpPr>
        <p:spPr>
          <a:xfrm>
            <a:off x="5258047" y="5885468"/>
            <a:ext cx="578067" cy="20109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字方塊 38"/>
              <p:cNvSpPr txBox="1"/>
              <p:nvPr/>
            </p:nvSpPr>
            <p:spPr>
              <a:xfrm>
                <a:off x="2079778" y="3592119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778" y="3592119"/>
                <a:ext cx="4406380" cy="624273"/>
              </a:xfrm>
              <a:prstGeom prst="rect">
                <a:avLst/>
              </a:prstGeom>
              <a:blipFill rotWithShape="1">
                <a:blip r:embed="rId6"/>
                <a:stretch>
                  <a:fillRect l="-1798" b="-87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39"/>
              <p:cNvSpPr txBox="1"/>
              <p:nvPr/>
            </p:nvSpPr>
            <p:spPr>
              <a:xfrm>
                <a:off x="5315677" y="3690958"/>
                <a:ext cx="3322139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677" y="3690958"/>
                <a:ext cx="3322139" cy="79355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4469325" y="4284519"/>
            <a:ext cx="27731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…… Many iteration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41" name="橢圓 40"/>
          <p:cNvSpPr/>
          <p:nvPr/>
        </p:nvSpPr>
        <p:spPr>
          <a:xfrm>
            <a:off x="7362386" y="5877488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9081378" y="590106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接點 42"/>
          <p:cNvCxnSpPr/>
          <p:nvPr/>
        </p:nvCxnSpPr>
        <p:spPr>
          <a:xfrm>
            <a:off x="9182976" y="6011478"/>
            <a:ext cx="0" cy="52352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08" name="文字方塊 43007"/>
          <p:cNvSpPr txBox="1"/>
          <p:nvPr/>
        </p:nvSpPr>
        <p:spPr>
          <a:xfrm>
            <a:off x="6856699" y="4902744"/>
            <a:ext cx="1215924" cy="82994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Local minima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8558004" y="5029473"/>
            <a:ext cx="1284304" cy="82994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global minima</a:t>
            </a:r>
            <a:endParaRPr lang="zh-TW" altLang="en-US" sz="2400" dirty="0"/>
          </a:p>
        </p:txBody>
      </p:sp>
      <p:sp>
        <p:nvSpPr>
          <p:cNvPr id="47" name="矩形 46"/>
          <p:cNvSpPr/>
          <p:nvPr/>
        </p:nvSpPr>
        <p:spPr>
          <a:xfrm>
            <a:off x="4920285" y="6019181"/>
            <a:ext cx="50101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8" name="矩形 47"/>
          <p:cNvSpPr/>
          <p:nvPr/>
        </p:nvSpPr>
        <p:spPr>
          <a:xfrm>
            <a:off x="5712752" y="6025439"/>
            <a:ext cx="50101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49" name="矩形 48"/>
          <p:cNvSpPr/>
          <p:nvPr/>
        </p:nvSpPr>
        <p:spPr>
          <a:xfrm>
            <a:off x="7262168" y="6034579"/>
            <a:ext cx="49720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/>
              <a:t>w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矩形 37"/>
              <p:cNvSpPr/>
              <p:nvPr/>
            </p:nvSpPr>
            <p:spPr>
              <a:xfrm>
                <a:off x="6248331" y="1356089"/>
                <a:ext cx="2809615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331" y="1356089"/>
                <a:ext cx="2809615" cy="572849"/>
              </a:xfrm>
              <a:prstGeom prst="rect">
                <a:avLst/>
              </a:prstGeom>
              <a:blipFill rotWithShape="1">
                <a:blip r:embed="rId8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7" grpId="0" bldLvl="0" animBg="1"/>
      <p:bldP spid="39" grpId="0" bldLvl="0" animBg="1"/>
      <p:bldP spid="40" grpId="0" bldLvl="0" animBg="1"/>
      <p:bldP spid="22" grpId="0"/>
      <p:bldP spid="41" grpId="0" bldLvl="0" animBg="1"/>
      <p:bldP spid="42" grpId="0" bldLvl="0" animBg="1"/>
      <p:bldP spid="43008" grpId="0" bldLvl="0" animBg="1"/>
      <p:bldP spid="46" grpId="0" bldLvl="0" animBg="1"/>
      <p:bldP spid="48" grpId="0"/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How about two parameters?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/>
              <p:cNvSpPr txBox="1"/>
              <p:nvPr/>
            </p:nvSpPr>
            <p:spPr>
              <a:xfrm>
                <a:off x="4742276" y="1825625"/>
                <a:ext cx="3324243" cy="509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276" y="1825625"/>
                <a:ext cx="3324243" cy="509050"/>
              </a:xfrm>
              <a:prstGeom prst="rect">
                <a:avLst/>
              </a:prstGeom>
              <a:blipFill rotWithShape="1">
                <a:blip r:embed="rId1"/>
                <a:stretch>
                  <a:fillRect l="-917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2478327" y="2513767"/>
            <a:ext cx="52951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dirty="0"/>
              <a:t>(Randomly) Pick an initial value w</a:t>
            </a:r>
            <a:r>
              <a:rPr lang="en-US" altLang="zh-TW" sz="2400" baseline="30000" dirty="0"/>
              <a:t>0</a:t>
            </a:r>
            <a:r>
              <a:rPr lang="en-US" altLang="zh-TW" sz="2400" dirty="0"/>
              <a:t>,</a:t>
            </a:r>
            <a:r>
              <a:rPr lang="en-US" altLang="zh-TW" sz="2400" baseline="-25000" dirty="0"/>
              <a:t> </a:t>
            </a:r>
            <a:r>
              <a:rPr lang="en-US" altLang="zh-TW" sz="2400" dirty="0"/>
              <a:t>b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954327" y="3075896"/>
                <a:ext cx="7021273" cy="63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327" y="3075896"/>
                <a:ext cx="7021273" cy="635367"/>
              </a:xfrm>
              <a:prstGeom prst="rect">
                <a:avLst/>
              </a:prstGeom>
              <a:blipFill rotWithShape="1">
                <a:blip r:embed="rId2"/>
                <a:stretch>
                  <a:fillRect l="-1216" b="-96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523687" y="3842936"/>
                <a:ext cx="4142969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687" y="3842936"/>
                <a:ext cx="4142969" cy="7945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954327" y="4833984"/>
                <a:ext cx="6184410" cy="63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327" y="4833984"/>
                <a:ext cx="6184410" cy="635367"/>
              </a:xfrm>
              <a:prstGeom prst="rect">
                <a:avLst/>
              </a:prstGeom>
              <a:blipFill rotWithShape="1">
                <a:blip r:embed="rId4"/>
                <a:stretch>
                  <a:fillRect l="-1381" b="-96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/>
              <p:cNvSpPr txBox="1"/>
              <p:nvPr/>
            </p:nvSpPr>
            <p:spPr>
              <a:xfrm>
                <a:off x="4393615" y="3878760"/>
                <a:ext cx="4394776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615" y="3878760"/>
                <a:ext cx="4394776" cy="7935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grpSp>
        <p:nvGrpSpPr>
          <p:cNvPr id="17" name="群組 16"/>
          <p:cNvGrpSpPr/>
          <p:nvPr/>
        </p:nvGrpSpPr>
        <p:grpSpPr>
          <a:xfrm>
            <a:off x="7979197" y="106211"/>
            <a:ext cx="2688803" cy="1487855"/>
            <a:chOff x="6455197" y="106211"/>
            <a:chExt cx="2688803" cy="148785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7255464" y="118911"/>
                  <a:ext cx="692561" cy="14575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464" y="118911"/>
                  <a:ext cx="692561" cy="145751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  <a:endParaRPr lang="zh-TW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6512888" y="663002"/>
                  <a:ext cx="7425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2888" y="663002"/>
                  <a:ext cx="742576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9016" r="-3279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  <a:endParaRPr lang="zh-TW" altLang="en-US">
                    <a:noFill/>
                  </a:endParaRPr>
                </a:p>
              </p:txBody>
            </p:sp>
          </mc:Fallback>
        </mc:AlternateContent>
        <p:sp>
          <p:nvSpPr>
            <p:cNvPr id="12" name="文字方塊 11"/>
            <p:cNvSpPr txBox="1"/>
            <p:nvPr/>
          </p:nvSpPr>
          <p:spPr>
            <a:xfrm>
              <a:off x="7847659" y="1133691"/>
              <a:ext cx="129634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gradient</a:t>
              </a:r>
              <a:endParaRPr lang="zh-TW" altLang="en-US" sz="24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6455197" y="106211"/>
              <a:ext cx="2625303" cy="14764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523687" y="5708823"/>
                <a:ext cx="4142969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687" y="5708823"/>
                <a:ext cx="4142969" cy="79457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4393615" y="5727753"/>
                <a:ext cx="4394776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615" y="5727753"/>
                <a:ext cx="4394776" cy="79355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8061845" y="445828"/>
            <a:ext cx="654119" cy="802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  <p:bldP spid="7" grpId="0" bldLvl="0" animBg="1"/>
      <p:bldP spid="8" grpId="0" bldLvl="0" animBg="1"/>
      <p:bldP spid="13" grpId="0" bldLvl="0" animBg="1"/>
      <p:bldP spid="18" grpId="0" bldLvl="0" animBg="1"/>
      <p:bldP spid="19" grpId="0" bldLvl="0" animBg="1"/>
      <p:bldP spid="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3975"/>
            <a:ext cx="10515600" cy="1325563"/>
          </a:xfrm>
        </p:spPr>
        <p:txBody>
          <a:bodyPr/>
          <a:p>
            <a:r>
              <a:rPr lang="zh-CN" altLang="en-US"/>
              <a:t>人工智能</a:t>
            </a:r>
            <a:r>
              <a:rPr lang="en-US" altLang="zh-CN"/>
              <a:t>——</a:t>
            </a:r>
            <a:r>
              <a:rPr lang="zh-CN" altLang="en-US"/>
              <a:t>我们的目标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15490" y="1309370"/>
            <a:ext cx="8160385" cy="49726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69310" y="6352540"/>
            <a:ext cx="5453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人工智能研究分支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609270" y="1294295"/>
            <a:ext cx="7092867" cy="5319650"/>
            <a:chOff x="706835" y="2011916"/>
            <a:chExt cx="6113826" cy="458536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208919" cy="318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208919" cy="31835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30000" r="-27500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  <a:endParaRPr lang="zh-TW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263414" cy="318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263414" cy="31835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2000" r="-12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  <a:endParaRPr lang="zh-TW" altLang="en-US">
                    <a:noFill/>
                  </a:endParaRP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4061335" y="521909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4204414" y="4307907"/>
            <a:ext cx="284326" cy="918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/>
          <p:cNvSpPr/>
          <p:nvPr/>
        </p:nvSpPr>
        <p:spPr>
          <a:xfrm>
            <a:off x="4438584" y="410329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/>
          <p:nvPr/>
        </p:nvCxnSpPr>
        <p:spPr>
          <a:xfrm flipV="1">
            <a:off x="4605180" y="3792461"/>
            <a:ext cx="389681" cy="323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4933544" y="365931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5149661" y="3678481"/>
            <a:ext cx="526048" cy="614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字方塊 44"/>
              <p:cNvSpPr txBox="1"/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414" y="5327660"/>
                <a:ext cx="3909462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/>
              <p:cNvSpPr txBox="1"/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627" y="4687717"/>
                <a:ext cx="3715331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cxnSp>
        <p:nvCxnSpPr>
          <p:cNvPr id="10" name="直線單箭頭接點 9"/>
          <p:cNvCxnSpPr>
            <a:stCxn id="47" idx="1"/>
          </p:cNvCxnSpPr>
          <p:nvPr/>
        </p:nvCxnSpPr>
        <p:spPr>
          <a:xfrm flipH="1" flipV="1">
            <a:off x="4346577" y="4687717"/>
            <a:ext cx="419050" cy="23083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8091860" y="3337361"/>
            <a:ext cx="2066897" cy="82994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Color: Value of Loss L(</a:t>
            </a:r>
            <a:r>
              <a:rPr lang="en-US" altLang="zh-TW" sz="2400" dirty="0" err="1"/>
              <a:t>w,b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29" grpId="0" bldLvl="0" animBg="1"/>
      <p:bldP spid="39" grpId="0" bldLvl="0" animBg="1"/>
      <p:bldP spid="45" grpId="0" bldLvl="0" animBg="1"/>
      <p:bldP spid="47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在测试集的预测结果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6480" y="1328420"/>
            <a:ext cx="9841230" cy="51066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16095" y="6299200"/>
            <a:ext cx="3302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房屋</a:t>
            </a:r>
            <a:r>
              <a:rPr lang="en-US" altLang="zh-CN"/>
              <a:t>id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708660" y="2439035"/>
            <a:ext cx="459740" cy="2885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/>
              <a:t>房价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66035"/>
            <a:ext cx="10515600" cy="1325563"/>
          </a:xfrm>
        </p:spPr>
        <p:txBody>
          <a:bodyPr/>
          <a:p>
            <a:pPr algn="ctr"/>
            <a:r>
              <a:rPr lang="en-US" altLang="zh-CN"/>
              <a:t>Deep Learning(</a:t>
            </a:r>
            <a:r>
              <a:rPr lang="zh-CN" altLang="en-US"/>
              <a:t>深度学习</a:t>
            </a:r>
            <a:r>
              <a:rPr lang="en-US" altLang="zh-CN"/>
              <a:t>)</a:t>
            </a:r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12"/>
          <p:cNvGraphicFramePr>
            <a:graphicFrameLocks noChangeAspect="1"/>
          </p:cNvGraphicFramePr>
          <p:nvPr/>
        </p:nvGraphicFramePr>
        <p:xfrm>
          <a:off x="3133416" y="1935861"/>
          <a:ext cx="588962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2" name="方程式" r:id="rId1" imgW="50901600" imgH="5486400" progId="Equation.3">
                  <p:embed/>
                </p:oleObj>
              </mc:Choice>
              <mc:Fallback>
                <p:oleObj name="方程式" r:id="rId1" imgW="50901600" imgH="5486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3416" y="1935861"/>
                        <a:ext cx="5889625" cy="631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CN" altLang="zh-TW" dirty="0">
                <a:latin typeface="Microsoft JhengHei" panose="020B0604030504040204" pitchFamily="34" charset="-120"/>
                <a:ea typeface="宋体" panose="02010600030101010101" pitchFamily="2" charset="-122"/>
              </a:rPr>
              <a:t>神经网络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4418823" y="2662274"/>
            <a:ext cx="622890" cy="26675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8005058" y="4165260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079712" y="5186878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405418" y="2574406"/>
            <a:ext cx="596697" cy="31839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18" idx="3"/>
            <a:endCxn id="22" idx="1"/>
          </p:cNvCxnSpPr>
          <p:nvPr/>
        </p:nvCxnSpPr>
        <p:spPr>
          <a:xfrm flipV="1">
            <a:off x="3994495" y="4175705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7294626" y="3666799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/>
        </p:nvGraphicFramePr>
        <p:xfrm>
          <a:off x="6823692" y="3778226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3" name="方程式" r:id="rId3" imgW="3048000" imgH="3048000" progId="Equation.3">
                  <p:embed/>
                </p:oleObj>
              </mc:Choice>
              <mc:Fallback>
                <p:oleObj name="方程式" r:id="rId3" imgW="3048000" imgH="30480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3692" y="3778226"/>
                        <a:ext cx="352425" cy="3508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/>
        </p:nvGraphicFramePr>
        <p:xfrm>
          <a:off x="4448194" y="2683003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4" name="方程式" r:id="rId5" imgW="4267200" imgH="5181600" progId="Equation.3">
                  <p:embed/>
                </p:oleObj>
              </mc:Choice>
              <mc:Fallback>
                <p:oleObj name="方程式" r:id="rId5" imgW="42672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194" y="2683003"/>
                        <a:ext cx="493713" cy="595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4453617" y="3591946"/>
          <a:ext cx="563562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5" name="方程式" r:id="rId7" imgW="4876800" imgH="5486400" progId="Equation.3">
                  <p:embed/>
                </p:oleObj>
              </mc:Choice>
              <mc:Fallback>
                <p:oleObj name="方程式" r:id="rId7" imgW="4876800" imgH="5486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3617" y="3591946"/>
                        <a:ext cx="563562" cy="630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4468787" y="4644697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6" name="方程式" r:id="rId9" imgW="5181600" imgH="5181600" progId="Equation.3">
                  <p:embed/>
                </p:oleObj>
              </mc:Choice>
              <mc:Fallback>
                <p:oleObj name="方程式" r:id="rId9" imgW="51816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787" y="4644697"/>
                        <a:ext cx="598487" cy="595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線單箭頭接點 11"/>
          <p:cNvCxnSpPr/>
          <p:nvPr/>
        </p:nvCxnSpPr>
        <p:spPr>
          <a:xfrm flipV="1">
            <a:off x="6481568" y="4145103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3"/>
            <a:endCxn id="22" idx="1"/>
          </p:cNvCxnSpPr>
          <p:nvPr/>
        </p:nvCxnSpPr>
        <p:spPr>
          <a:xfrm>
            <a:off x="4002115" y="4166376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4002115" y="2890173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 rot="5400000">
            <a:off x="3398220" y="4554840"/>
            <a:ext cx="7692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/>
        </p:nvGraphicFramePr>
        <p:xfrm>
          <a:off x="3487164" y="2531630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7" name="方程式" r:id="rId11" imgW="4267200" imgH="5486400" progId="Equation.3">
                  <p:embed/>
                </p:oleObj>
              </mc:Choice>
              <mc:Fallback>
                <p:oleObj name="方程式" r:id="rId11" imgW="4267200" imgH="5486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7164" y="2531630"/>
                        <a:ext cx="495300" cy="630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/>
        </p:nvGraphicFramePr>
        <p:xfrm>
          <a:off x="3487164" y="3747248"/>
          <a:ext cx="4953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8" name="方程式" r:id="rId13" imgW="4267200" imgH="5791200" progId="Equation.3">
                  <p:embed/>
                </p:oleObj>
              </mc:Choice>
              <mc:Fallback>
                <p:oleObj name="方程式" r:id="rId13" imgW="4267200" imgH="5791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7164" y="3747248"/>
                        <a:ext cx="495300" cy="6651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/>
          <p:cNvGraphicFramePr>
            <a:graphicFrameLocks noChangeAspect="1"/>
          </p:cNvGraphicFramePr>
          <p:nvPr/>
        </p:nvGraphicFramePr>
        <p:xfrm>
          <a:off x="3461095" y="5113905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9" name="方程式" r:id="rId15" imgW="4572000" imgH="5486400" progId="Equation.3">
                  <p:embed/>
                </p:oleObj>
              </mc:Choice>
              <mc:Fallback>
                <p:oleObj name="方程式" r:id="rId15" imgW="4572000" imgH="5486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1095" y="5113905"/>
                        <a:ext cx="533400" cy="630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/>
          <p:cNvGrpSpPr/>
          <p:nvPr/>
        </p:nvGrpSpPr>
        <p:grpSpPr>
          <a:xfrm>
            <a:off x="6140054" y="3915545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50" name="方程式" r:id="rId17" imgW="3352800" imgH="3352800" progId="Equation.3">
                    <p:embed/>
                  </p:oleObj>
                </mc:Choice>
                <mc:Fallback>
                  <p:oleObj name="方程式" r:id="rId17" imgW="3352800" imgH="33528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12"/>
          <p:cNvGraphicFramePr>
            <a:graphicFrameLocks noChangeAspect="1"/>
          </p:cNvGraphicFramePr>
          <p:nvPr/>
        </p:nvGraphicFramePr>
        <p:xfrm>
          <a:off x="6197750" y="5269396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1" name="方程式" r:id="rId19" imgW="3048000" imgH="4267200" progId="Equation.3">
                  <p:embed/>
                </p:oleObj>
              </mc:Choice>
              <mc:Fallback>
                <p:oleObj name="方程式" r:id="rId19" imgW="3048000" imgH="4267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7750" y="5269396"/>
                        <a:ext cx="354012" cy="488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V="1">
            <a:off x="6391261" y="4446308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/>
        </p:nvGraphicFramePr>
        <p:xfrm>
          <a:off x="7362017" y="3862363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2" name="方程式" r:id="rId21" imgW="7620000" imgH="5181600" progId="Equation.3">
                  <p:embed/>
                </p:oleObj>
              </mc:Choice>
              <mc:Fallback>
                <p:oleObj name="方程式" r:id="rId21" imgW="76200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2017" y="3862363"/>
                        <a:ext cx="787400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6645034" y="5329851"/>
            <a:ext cx="7980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bias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37" name="Object 12"/>
          <p:cNvGraphicFramePr>
            <a:graphicFrameLocks noChangeAspect="1"/>
          </p:cNvGraphicFramePr>
          <p:nvPr/>
        </p:nvGraphicFramePr>
        <p:xfrm>
          <a:off x="8871575" y="3955977"/>
          <a:ext cx="35242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3" name="方程式" r:id="rId23" imgW="3048000" imgH="3352800" progId="Equation.3">
                  <p:embed/>
                </p:oleObj>
              </mc:Choice>
              <mc:Fallback>
                <p:oleObj name="方程式" r:id="rId23" imgW="3048000" imgH="3352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71575" y="3955977"/>
                        <a:ext cx="352425" cy="3857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字方塊 38"/>
          <p:cNvSpPr txBox="1"/>
          <p:nvPr/>
        </p:nvSpPr>
        <p:spPr>
          <a:xfrm>
            <a:off x="4174744" y="5329851"/>
            <a:ext cx="118657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29969" y="1333396"/>
            <a:ext cx="300736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Neuron</a:t>
            </a:r>
            <a:r>
              <a:rPr lang="zh-TW" altLang="en-US" sz="3200" b="1" i="1" u="sng" dirty="0"/>
              <a:t> </a:t>
            </a: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zh-TW" sz="3200" dirty="0">
                <a:latin typeface="Microsoft JhengHei" panose="020B0604030504040204" pitchFamily="34" charset="-120"/>
                <a:ea typeface="宋体" panose="02010600030101010101" pitchFamily="2" charset="-122"/>
              </a:rPr>
              <a:t>神经元</a:t>
            </a: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3391419" y="3229936"/>
            <a:ext cx="7692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2" name="文字方塊 41"/>
          <p:cNvSpPr txBox="1"/>
          <p:nvPr/>
        </p:nvSpPr>
        <p:spPr>
          <a:xfrm rot="5400000">
            <a:off x="4424322" y="4288279"/>
            <a:ext cx="7692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3" name="文字方塊 42"/>
          <p:cNvSpPr txBox="1"/>
          <p:nvPr/>
        </p:nvSpPr>
        <p:spPr>
          <a:xfrm rot="5400000">
            <a:off x="4416797" y="3312230"/>
            <a:ext cx="7692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366436" y="2680865"/>
            <a:ext cx="2465510" cy="4603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 simple function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6817978" y="4552765"/>
            <a:ext cx="18947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Activation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501946" y="6068184"/>
            <a:ext cx="7440930" cy="5219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TW" sz="2800" dirty="0"/>
              <a:t>Weights and biases are called network parameters</a:t>
            </a:r>
            <a:endParaRPr lang="zh-TW" altLang="en-US" sz="2800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67650" y="462280"/>
            <a:ext cx="3832860" cy="1341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4" grpId="0" bldLvl="0" animBg="1"/>
      <p:bldP spid="5" grpId="0" bldLvl="0" animBg="1"/>
      <p:bldP spid="7" grpId="0" bldLvl="0" animBg="1"/>
      <p:bldP spid="15" grpId="0"/>
      <p:bldP spid="34" grpId="0"/>
      <p:bldP spid="39" grpId="0"/>
      <p:bldP spid="41" grpId="0"/>
      <p:bldP spid="42" grpId="0"/>
      <p:bldP spid="43" grpId="0"/>
      <p:bldP spid="19" grpId="0" bldLvl="0" animBg="1"/>
      <p:bldP spid="44" grpId="0"/>
      <p:bldP spid="40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CN" altLang="zh-TW" dirty="0">
                <a:latin typeface="Microsoft JhengHei" panose="020B0604030504040204" pitchFamily="34" charset="-120"/>
                <a:ea typeface="宋体" panose="02010600030101010101" pitchFamily="2" charset="-122"/>
              </a:rPr>
              <a:t>神经网络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8005058" y="464475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079712" y="5666374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endCxn id="22" idx="1"/>
          </p:cNvCxnSpPr>
          <p:nvPr/>
        </p:nvCxnSpPr>
        <p:spPr>
          <a:xfrm flipV="1">
            <a:off x="3994495" y="4655201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7294626" y="4146295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6481568" y="4624599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endCxn id="22" idx="1"/>
          </p:cNvCxnSpPr>
          <p:nvPr/>
        </p:nvCxnSpPr>
        <p:spPr>
          <a:xfrm>
            <a:off x="4002115" y="4645872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4002115" y="3369669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群組 20"/>
          <p:cNvGrpSpPr/>
          <p:nvPr/>
        </p:nvGrpSpPr>
        <p:grpSpPr>
          <a:xfrm>
            <a:off x="6140054" y="4395041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18" name="方程式" r:id="rId1" imgW="3352800" imgH="3352800" progId="Equation.3">
                    <p:embed/>
                  </p:oleObj>
                </mc:Choice>
                <mc:Fallback>
                  <p:oleObj name="方程式" r:id="rId1" imgW="3352800" imgH="33528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5" name="直線單箭頭接點 24"/>
          <p:cNvCxnSpPr/>
          <p:nvPr/>
        </p:nvCxnSpPr>
        <p:spPr>
          <a:xfrm flipV="1">
            <a:off x="6391261" y="4925804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/>
        </p:nvGraphicFramePr>
        <p:xfrm>
          <a:off x="7362017" y="4341859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9" name="方程式" r:id="rId3" imgW="7620000" imgH="5181600" progId="Equation.3">
                  <p:embed/>
                </p:oleObj>
              </mc:Choice>
              <mc:Fallback>
                <p:oleObj name="方程式" r:id="rId3" imgW="76200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2017" y="4341859"/>
                        <a:ext cx="787400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6645034" y="5809347"/>
            <a:ext cx="7980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bias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817978" y="5032261"/>
            <a:ext cx="18947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Activation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230599" y="5809347"/>
            <a:ext cx="118657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19178" y="1589873"/>
            <a:ext cx="143573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Neuron</a:t>
            </a:r>
            <a:endParaRPr lang="zh-TW" altLang="en-US" sz="3200" b="1" i="1" u="sng" dirty="0"/>
          </a:p>
        </p:txBody>
      </p:sp>
      <p:grpSp>
        <p:nvGrpSpPr>
          <p:cNvPr id="20" name="群組 19"/>
          <p:cNvGrpSpPr/>
          <p:nvPr/>
        </p:nvGrpSpPr>
        <p:grpSpPr>
          <a:xfrm>
            <a:off x="4545212" y="3373346"/>
            <a:ext cx="546036" cy="537290"/>
            <a:chOff x="34511" y="3510100"/>
            <a:chExt cx="546036" cy="537290"/>
          </a:xfrm>
        </p:grpSpPr>
        <p:sp>
          <p:nvSpPr>
            <p:cNvPr id="48" name="矩形 47"/>
            <p:cNvSpPr/>
            <p:nvPr/>
          </p:nvSpPr>
          <p:spPr>
            <a:xfrm>
              <a:off x="34511" y="3510100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36079" y="3552772"/>
              <a:ext cx="3429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545212" y="4274006"/>
            <a:ext cx="546036" cy="537290"/>
            <a:chOff x="-43759" y="4374027"/>
            <a:chExt cx="546036" cy="537290"/>
          </a:xfrm>
        </p:grpSpPr>
        <p:sp>
          <p:nvSpPr>
            <p:cNvPr id="49" name="矩形 48"/>
            <p:cNvSpPr/>
            <p:nvPr/>
          </p:nvSpPr>
          <p:spPr>
            <a:xfrm>
              <a:off x="-43759" y="4374027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0" y="4424367"/>
              <a:ext cx="44167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4452091" y="5130981"/>
            <a:ext cx="715437" cy="537290"/>
            <a:chOff x="153153" y="5027301"/>
            <a:chExt cx="715437" cy="537290"/>
          </a:xfrm>
        </p:grpSpPr>
        <p:sp>
          <p:nvSpPr>
            <p:cNvPr id="50" name="矩形 49"/>
            <p:cNvSpPr/>
            <p:nvPr/>
          </p:nvSpPr>
          <p:spPr>
            <a:xfrm>
              <a:off x="252603" y="5027301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53153" y="5087907"/>
              <a:ext cx="71543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6033542" y="5761974"/>
            <a:ext cx="71543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grpSp>
        <p:nvGrpSpPr>
          <p:cNvPr id="51" name="群組 50"/>
          <p:cNvGrpSpPr/>
          <p:nvPr/>
        </p:nvGrpSpPr>
        <p:grpSpPr>
          <a:xfrm>
            <a:off x="3402659" y="3072579"/>
            <a:ext cx="546036" cy="537290"/>
            <a:chOff x="34511" y="3510100"/>
            <a:chExt cx="546036" cy="537290"/>
          </a:xfrm>
        </p:grpSpPr>
        <p:sp>
          <p:nvSpPr>
            <p:cNvPr id="52" name="矩形 51"/>
            <p:cNvSpPr/>
            <p:nvPr/>
          </p:nvSpPr>
          <p:spPr>
            <a:xfrm>
              <a:off x="34511" y="3510100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136079" y="3552772"/>
              <a:ext cx="3429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</p:grpSp>
      <p:grpSp>
        <p:nvGrpSpPr>
          <p:cNvPr id="54" name="群組 53"/>
          <p:cNvGrpSpPr/>
          <p:nvPr/>
        </p:nvGrpSpPr>
        <p:grpSpPr>
          <a:xfrm>
            <a:off x="3378193" y="4324346"/>
            <a:ext cx="546036" cy="537290"/>
            <a:chOff x="-43759" y="4374027"/>
            <a:chExt cx="546036" cy="537290"/>
          </a:xfrm>
        </p:grpSpPr>
        <p:sp>
          <p:nvSpPr>
            <p:cNvPr id="55" name="矩形 54"/>
            <p:cNvSpPr/>
            <p:nvPr/>
          </p:nvSpPr>
          <p:spPr>
            <a:xfrm>
              <a:off x="-43759" y="4374027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0" y="4424367"/>
              <a:ext cx="44167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3305803" y="5617559"/>
            <a:ext cx="715437" cy="537290"/>
            <a:chOff x="153153" y="5027301"/>
            <a:chExt cx="715437" cy="537290"/>
          </a:xfrm>
        </p:grpSpPr>
        <p:sp>
          <p:nvSpPr>
            <p:cNvPr id="58" name="矩形 57"/>
            <p:cNvSpPr/>
            <p:nvPr/>
          </p:nvSpPr>
          <p:spPr>
            <a:xfrm>
              <a:off x="252603" y="5027301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153153" y="5087907"/>
              <a:ext cx="71543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sp>
        <p:nvSpPr>
          <p:cNvPr id="62" name="文字方塊 61"/>
          <p:cNvSpPr txBox="1"/>
          <p:nvPr/>
        </p:nvSpPr>
        <p:spPr>
          <a:xfrm>
            <a:off x="6783455" y="4144682"/>
            <a:ext cx="37971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5067274" y="1374967"/>
            <a:ext cx="5297714" cy="2078894"/>
            <a:chOff x="3566162" y="4678338"/>
            <a:chExt cx="5297714" cy="2078894"/>
          </a:xfrm>
        </p:grpSpPr>
        <p:sp>
          <p:nvSpPr>
            <p:cNvPr id="64" name="圓角矩形圖說文字 63"/>
            <p:cNvSpPr/>
            <p:nvPr/>
          </p:nvSpPr>
          <p:spPr>
            <a:xfrm>
              <a:off x="3566162" y="4678338"/>
              <a:ext cx="5297714" cy="2078894"/>
            </a:xfrm>
            <a:prstGeom prst="wedgeRoundRectCallout">
              <a:avLst>
                <a:gd name="adj1" fmla="val 1509"/>
                <a:gd name="adj2" fmla="val 90824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5" name="群組 64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68" name="圖片 6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9" name="Object 12"/>
              <p:cNvGraphicFramePr>
                <a:graphicFrameLocks noChangeAspect="1"/>
              </p:cNvGraphicFramePr>
              <p:nvPr/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820" name="方程式" r:id="rId6" imgW="7620000" imgH="5181600" progId="Equation.3">
                      <p:embed/>
                    </p:oleObj>
                  </mc:Choice>
                  <mc:Fallback>
                    <p:oleObj name="方程式" r:id="rId6" imgW="7620000" imgH="5181600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" name="Object 12"/>
              <p:cNvGraphicFramePr>
                <a:graphicFrameLocks noChangeAspect="1"/>
              </p:cNvGraphicFramePr>
              <p:nvPr/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821" name="方程式" r:id="rId8" imgW="3048000" imgH="3048000" progId="Equation.3">
                      <p:embed/>
                    </p:oleObj>
                  </mc:Choice>
                  <mc:Fallback>
                    <p:oleObj name="方程式" r:id="rId8" imgW="3048000" imgH="3048000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6" name="Object 12"/>
            <p:cNvGraphicFramePr>
              <a:graphicFrameLocks noChangeAspect="1"/>
            </p:cNvGraphicFramePr>
            <p:nvPr/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22" name="方程式" r:id="rId10" imgW="20726400" imgH="9448800" progId="Equation.3">
                    <p:embed/>
                  </p:oleObj>
                </mc:Choice>
                <mc:Fallback>
                  <p:oleObj name="方程式" r:id="rId10" imgW="20726400" imgH="94488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文字方塊 66"/>
            <p:cNvSpPr txBox="1"/>
            <p:nvPr/>
          </p:nvSpPr>
          <p:spPr>
            <a:xfrm>
              <a:off x="3800520" y="4795570"/>
              <a:ext cx="24638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Function</a:t>
              </a:r>
              <a:endParaRPr lang="zh-TW" altLang="en-US" sz="2400" dirty="0"/>
            </a:p>
          </p:txBody>
        </p:sp>
      </p:grpSp>
      <p:sp>
        <p:nvSpPr>
          <p:cNvPr id="71" name="文字方塊 70"/>
          <p:cNvSpPr txBox="1"/>
          <p:nvPr/>
        </p:nvSpPr>
        <p:spPr>
          <a:xfrm>
            <a:off x="8870491" y="4374685"/>
            <a:ext cx="878079" cy="4603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0.98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2" grpId="0"/>
      <p:bldP spid="71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3" name="群組 102"/>
          <p:cNvGrpSpPr/>
          <p:nvPr/>
        </p:nvGrpSpPr>
        <p:grpSpPr>
          <a:xfrm>
            <a:off x="2108630" y="2204674"/>
            <a:ext cx="7293674" cy="3117651"/>
            <a:chOff x="4834695" y="3516538"/>
            <a:chExt cx="7293674" cy="3117651"/>
          </a:xfrm>
        </p:grpSpPr>
        <p:grpSp>
          <p:nvGrpSpPr>
            <p:cNvPr id="99" name="群組 98"/>
            <p:cNvGrpSpPr/>
            <p:nvPr/>
          </p:nvGrpSpPr>
          <p:grpSpPr>
            <a:xfrm>
              <a:off x="4834695" y="3516538"/>
              <a:ext cx="7293674" cy="3117651"/>
              <a:chOff x="1022551" y="2191862"/>
              <a:chExt cx="7293674" cy="3117651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321462" y="2252513"/>
                <a:ext cx="498951" cy="26250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1022551" y="4825835"/>
                <a:ext cx="1134648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TW" sz="2400" dirty="0"/>
                  <a:t>Input</a:t>
                </a:r>
                <a:endParaRPr lang="en-US" altLang="zh-TW" sz="2400" dirty="0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7181577" y="4849138"/>
                <a:ext cx="1134648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TW" sz="2400" dirty="0"/>
                  <a:t>Output</a:t>
                </a:r>
                <a:endParaRPr lang="en-US" altLang="zh-TW" sz="2400" dirty="0"/>
              </a:p>
            </p:txBody>
          </p:sp>
          <p:cxnSp>
            <p:nvCxnSpPr>
              <p:cNvPr id="25" name="直線單箭頭接點 24"/>
              <p:cNvCxnSpPr/>
              <p:nvPr/>
            </p:nvCxnSpPr>
            <p:spPr>
              <a:xfrm>
                <a:off x="6433736" y="3273292"/>
                <a:ext cx="101859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/>
              <p:cNvCxnSpPr/>
              <p:nvPr/>
            </p:nvCxnSpPr>
            <p:spPr>
              <a:xfrm>
                <a:off x="6543052" y="4519182"/>
                <a:ext cx="9057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/>
              <p:cNvCxnSpPr/>
              <p:nvPr/>
            </p:nvCxnSpPr>
            <p:spPr>
              <a:xfrm>
                <a:off x="6409852" y="2494489"/>
                <a:ext cx="105037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矩形 27"/>
              <p:cNvSpPr/>
              <p:nvPr/>
            </p:nvSpPr>
            <p:spPr>
              <a:xfrm>
                <a:off x="1389850" y="2970206"/>
                <a:ext cx="342900" cy="3429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395668" y="2399877"/>
                <a:ext cx="342900" cy="3429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graphicFrame>
            <p:nvGraphicFramePr>
              <p:cNvPr id="30" name="Object 12"/>
              <p:cNvGraphicFramePr>
                <a:graphicFrameLocks noChangeAspect="1"/>
              </p:cNvGraphicFramePr>
              <p:nvPr/>
            </p:nvGraphicFramePr>
            <p:xfrm>
              <a:off x="1408367" y="2304627"/>
              <a:ext cx="325438" cy="4619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923" name="方程式" r:id="rId1" imgW="3657600" imgH="5181600" progId="Equation.3">
                      <p:embed/>
                    </p:oleObj>
                  </mc:Choice>
                  <mc:Fallback>
                    <p:oleObj name="方程式" r:id="rId1" imgW="3657600" imgH="5181600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08367" y="2304627"/>
                            <a:ext cx="325438" cy="46196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Object 12"/>
              <p:cNvGraphicFramePr>
                <a:graphicFrameLocks noChangeAspect="1"/>
              </p:cNvGraphicFramePr>
              <p:nvPr/>
            </p:nvGraphicFramePr>
            <p:xfrm>
              <a:off x="1413663" y="2887356"/>
              <a:ext cx="352425" cy="4619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924" name="方程式" r:id="rId3" imgW="3962400" imgH="5181600" progId="Equation.3">
                      <p:embed/>
                    </p:oleObj>
                  </mc:Choice>
                  <mc:Fallback>
                    <p:oleObj name="方程式" r:id="rId3" imgW="3962400" imgH="5181600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13663" y="2887356"/>
                            <a:ext cx="352425" cy="46196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2" name="群組 31"/>
              <p:cNvGrpSpPr/>
              <p:nvPr/>
            </p:nvGrpSpPr>
            <p:grpSpPr>
              <a:xfrm>
                <a:off x="2310412" y="2224872"/>
                <a:ext cx="1134648" cy="3061491"/>
                <a:chOff x="2310412" y="2224872"/>
                <a:chExt cx="1134648" cy="3061491"/>
              </a:xfrm>
            </p:grpSpPr>
            <p:sp>
              <p:nvSpPr>
                <p:cNvPr id="33" name="矩形 32"/>
                <p:cNvSpPr/>
                <p:nvPr/>
              </p:nvSpPr>
              <p:spPr>
                <a:xfrm>
                  <a:off x="2504565" y="2224872"/>
                  <a:ext cx="746342" cy="267586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TW" altLang="en-US"/>
                </a:p>
              </p:txBody>
            </p:sp>
            <p:sp>
              <p:nvSpPr>
                <p:cNvPr id="34" name="文字方塊 33"/>
                <p:cNvSpPr txBox="1"/>
                <p:nvPr/>
              </p:nvSpPr>
              <p:spPr>
                <a:xfrm>
                  <a:off x="2310412" y="4825988"/>
                  <a:ext cx="1134648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TW" sz="2400" dirty="0"/>
                    <a:t>Layer 1</a:t>
                  </a:r>
                  <a:endParaRPr lang="zh-TW" altLang="en-US" sz="2400" dirty="0"/>
                </a:p>
              </p:txBody>
            </p:sp>
            <p:sp>
              <p:nvSpPr>
                <p:cNvPr id="35" name="橢圓 34"/>
                <p:cNvSpPr/>
                <p:nvPr/>
              </p:nvSpPr>
              <p:spPr>
                <a:xfrm>
                  <a:off x="2601675" y="2235874"/>
                  <a:ext cx="574158" cy="57415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TW" altLang="en-US"/>
                </a:p>
              </p:txBody>
            </p:sp>
            <p:sp>
              <p:nvSpPr>
                <p:cNvPr id="36" name="橢圓 35"/>
                <p:cNvSpPr/>
                <p:nvPr/>
              </p:nvSpPr>
              <p:spPr>
                <a:xfrm>
                  <a:off x="2604017" y="3014444"/>
                  <a:ext cx="574158" cy="57415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TW" altLang="en-US"/>
                </a:p>
              </p:txBody>
            </p:sp>
            <p:sp>
              <p:nvSpPr>
                <p:cNvPr id="37" name="橢圓 36"/>
                <p:cNvSpPr/>
                <p:nvPr/>
              </p:nvSpPr>
              <p:spPr>
                <a:xfrm>
                  <a:off x="2592384" y="4242456"/>
                  <a:ext cx="574158" cy="57415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TW" altLang="en-US"/>
                </a:p>
              </p:txBody>
            </p:sp>
            <p:sp>
              <p:nvSpPr>
                <p:cNvPr id="38" name="文字方塊 37"/>
                <p:cNvSpPr txBox="1"/>
                <p:nvPr/>
              </p:nvSpPr>
              <p:spPr>
                <a:xfrm rot="5400000">
                  <a:off x="2589637" y="3664749"/>
                  <a:ext cx="769257" cy="52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TW" sz="2800" dirty="0"/>
                    <a:t>……</a:t>
                  </a:r>
                  <a:endParaRPr lang="zh-TW" altLang="en-US" sz="2800" dirty="0"/>
                </a:p>
              </p:txBody>
            </p:sp>
          </p:grpSp>
          <p:sp>
            <p:nvSpPr>
              <p:cNvPr id="39" name="矩形 38"/>
              <p:cNvSpPr/>
              <p:nvPr/>
            </p:nvSpPr>
            <p:spPr>
              <a:xfrm>
                <a:off x="1399375" y="4367963"/>
                <a:ext cx="342900" cy="3429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 rot="5400000">
                <a:off x="1275307" y="3652905"/>
                <a:ext cx="769257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grpSp>
            <p:nvGrpSpPr>
              <p:cNvPr id="42" name="群組 41"/>
              <p:cNvGrpSpPr/>
              <p:nvPr/>
            </p:nvGrpSpPr>
            <p:grpSpPr>
              <a:xfrm>
                <a:off x="3654985" y="2208525"/>
                <a:ext cx="1134648" cy="3098289"/>
                <a:chOff x="3654985" y="2208525"/>
                <a:chExt cx="1134648" cy="3098289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3830151" y="2208525"/>
                  <a:ext cx="746342" cy="267586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TW" altLang="en-US"/>
                </a:p>
              </p:txBody>
            </p:sp>
            <p:sp>
              <p:nvSpPr>
                <p:cNvPr id="44" name="文字方塊 43"/>
                <p:cNvSpPr txBox="1"/>
                <p:nvPr/>
              </p:nvSpPr>
              <p:spPr>
                <a:xfrm>
                  <a:off x="3654985" y="4846439"/>
                  <a:ext cx="1134648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TW" sz="2400" dirty="0"/>
                    <a:t>Layer 2</a:t>
                  </a:r>
                  <a:endParaRPr lang="zh-TW" altLang="en-US" sz="2400" dirty="0"/>
                </a:p>
              </p:txBody>
            </p:sp>
            <p:sp>
              <p:nvSpPr>
                <p:cNvPr id="45" name="橢圓 44"/>
                <p:cNvSpPr/>
                <p:nvPr/>
              </p:nvSpPr>
              <p:spPr>
                <a:xfrm>
                  <a:off x="3917237" y="2235874"/>
                  <a:ext cx="574158" cy="574158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TW" altLang="en-US"/>
                </a:p>
              </p:txBody>
            </p:sp>
            <p:sp>
              <p:nvSpPr>
                <p:cNvPr id="46" name="橢圓 45"/>
                <p:cNvSpPr/>
                <p:nvPr/>
              </p:nvSpPr>
              <p:spPr>
                <a:xfrm>
                  <a:off x="3919579" y="3014444"/>
                  <a:ext cx="574158" cy="574158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TW" altLang="en-US"/>
                </a:p>
              </p:txBody>
            </p:sp>
            <p:sp>
              <p:nvSpPr>
                <p:cNvPr id="47" name="橢圓 46"/>
                <p:cNvSpPr/>
                <p:nvPr/>
              </p:nvSpPr>
              <p:spPr>
                <a:xfrm>
                  <a:off x="3907946" y="4242456"/>
                  <a:ext cx="574158" cy="574158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TW" altLang="en-US"/>
                </a:p>
              </p:txBody>
            </p:sp>
            <p:sp>
              <p:nvSpPr>
                <p:cNvPr id="48" name="文字方塊 47"/>
                <p:cNvSpPr txBox="1"/>
                <p:nvPr/>
              </p:nvSpPr>
              <p:spPr>
                <a:xfrm rot="5400000">
                  <a:off x="3905199" y="3664749"/>
                  <a:ext cx="769257" cy="52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TW" sz="2800" dirty="0"/>
                    <a:t>……</a:t>
                  </a:r>
                  <a:endParaRPr lang="zh-TW" altLang="en-US" sz="2800" dirty="0"/>
                </a:p>
              </p:txBody>
            </p:sp>
          </p:grpSp>
          <p:grpSp>
            <p:nvGrpSpPr>
              <p:cNvPr id="49" name="群組 48"/>
              <p:cNvGrpSpPr/>
              <p:nvPr/>
            </p:nvGrpSpPr>
            <p:grpSpPr>
              <a:xfrm>
                <a:off x="5842528" y="2216766"/>
                <a:ext cx="1134648" cy="3080147"/>
                <a:chOff x="5842528" y="2216766"/>
                <a:chExt cx="1134648" cy="3080147"/>
              </a:xfrm>
            </p:grpSpPr>
            <p:sp>
              <p:nvSpPr>
                <p:cNvPr id="50" name="矩形 49"/>
                <p:cNvSpPr/>
                <p:nvPr/>
              </p:nvSpPr>
              <p:spPr>
                <a:xfrm>
                  <a:off x="6046929" y="2224872"/>
                  <a:ext cx="746342" cy="267586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TW" altLang="en-US"/>
                </a:p>
              </p:txBody>
            </p:sp>
            <p:sp>
              <p:nvSpPr>
                <p:cNvPr id="51" name="文字方塊 50"/>
                <p:cNvSpPr txBox="1"/>
                <p:nvPr/>
              </p:nvSpPr>
              <p:spPr>
                <a:xfrm>
                  <a:off x="5842528" y="4836538"/>
                  <a:ext cx="1134648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TW" sz="2400" dirty="0"/>
                    <a:t>Layer L</a:t>
                  </a:r>
                  <a:endParaRPr lang="zh-TW" altLang="en-US" sz="2400" dirty="0"/>
                </a:p>
              </p:txBody>
            </p:sp>
            <p:sp>
              <p:nvSpPr>
                <p:cNvPr id="52" name="橢圓 51"/>
                <p:cNvSpPr/>
                <p:nvPr/>
              </p:nvSpPr>
              <p:spPr>
                <a:xfrm>
                  <a:off x="6122773" y="2216766"/>
                  <a:ext cx="574158" cy="574158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TW" altLang="en-US"/>
                </a:p>
              </p:txBody>
            </p:sp>
            <p:sp>
              <p:nvSpPr>
                <p:cNvPr id="53" name="橢圓 52"/>
                <p:cNvSpPr/>
                <p:nvPr/>
              </p:nvSpPr>
              <p:spPr>
                <a:xfrm>
                  <a:off x="6125115" y="2976675"/>
                  <a:ext cx="574158" cy="574158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TW" altLang="en-US"/>
                </a:p>
              </p:txBody>
            </p:sp>
            <p:sp>
              <p:nvSpPr>
                <p:cNvPr id="54" name="橢圓 53"/>
                <p:cNvSpPr/>
                <p:nvPr/>
              </p:nvSpPr>
              <p:spPr>
                <a:xfrm>
                  <a:off x="6132143" y="4223348"/>
                  <a:ext cx="574158" cy="574158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TW" altLang="en-US"/>
                </a:p>
              </p:txBody>
            </p:sp>
            <p:sp>
              <p:nvSpPr>
                <p:cNvPr id="55" name="文字方塊 54"/>
                <p:cNvSpPr txBox="1"/>
                <p:nvPr/>
              </p:nvSpPr>
              <p:spPr>
                <a:xfrm rot="5400000">
                  <a:off x="6129396" y="3642478"/>
                  <a:ext cx="769257" cy="52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TW" sz="2800" dirty="0"/>
                    <a:t>……</a:t>
                  </a:r>
                  <a:endParaRPr lang="zh-TW" altLang="en-US" sz="2800" dirty="0"/>
                </a:p>
              </p:txBody>
            </p:sp>
          </p:grpSp>
          <p:sp>
            <p:nvSpPr>
              <p:cNvPr id="56" name="文字方塊 55"/>
              <p:cNvSpPr txBox="1"/>
              <p:nvPr/>
            </p:nvSpPr>
            <p:spPr>
              <a:xfrm>
                <a:off x="4600123" y="2191862"/>
                <a:ext cx="769257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4607072" y="2952849"/>
                <a:ext cx="769257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4636088" y="4168184"/>
                <a:ext cx="769257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grpSp>
            <p:nvGrpSpPr>
              <p:cNvPr id="59" name="群組 58"/>
              <p:cNvGrpSpPr/>
              <p:nvPr/>
            </p:nvGrpSpPr>
            <p:grpSpPr>
              <a:xfrm>
                <a:off x="3166542" y="2522953"/>
                <a:ext cx="753037" cy="2013721"/>
                <a:chOff x="3166542" y="2522953"/>
                <a:chExt cx="753037" cy="2013721"/>
              </a:xfrm>
            </p:grpSpPr>
            <p:cxnSp>
              <p:nvCxnSpPr>
                <p:cNvPr id="60" name="直線單箭頭接點 59"/>
                <p:cNvCxnSpPr>
                  <a:stCxn id="35" idx="6"/>
                  <a:endCxn id="45" idx="2"/>
                </p:cNvCxnSpPr>
                <p:nvPr/>
              </p:nvCxnSpPr>
              <p:spPr>
                <a:xfrm>
                  <a:off x="3175833" y="2522953"/>
                  <a:ext cx="7414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線單箭頭接點 60"/>
                <p:cNvCxnSpPr/>
                <p:nvPr/>
              </p:nvCxnSpPr>
              <p:spPr>
                <a:xfrm>
                  <a:off x="3175833" y="3314705"/>
                  <a:ext cx="7414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線單箭頭接點 61"/>
                <p:cNvCxnSpPr/>
                <p:nvPr/>
              </p:nvCxnSpPr>
              <p:spPr>
                <a:xfrm>
                  <a:off x="3166542" y="4536674"/>
                  <a:ext cx="7414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單箭頭接點 62"/>
                <p:cNvCxnSpPr>
                  <a:stCxn id="36" idx="6"/>
                  <a:endCxn id="45" idx="2"/>
                </p:cNvCxnSpPr>
                <p:nvPr/>
              </p:nvCxnSpPr>
              <p:spPr>
                <a:xfrm flipV="1">
                  <a:off x="3178175" y="2522953"/>
                  <a:ext cx="739062" cy="7785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單箭頭接點 63"/>
                <p:cNvCxnSpPr>
                  <a:stCxn id="35" idx="6"/>
                  <a:endCxn id="46" idx="2"/>
                </p:cNvCxnSpPr>
                <p:nvPr/>
              </p:nvCxnSpPr>
              <p:spPr>
                <a:xfrm>
                  <a:off x="3175833" y="2522953"/>
                  <a:ext cx="743746" cy="7785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單箭頭接點 64"/>
                <p:cNvCxnSpPr>
                  <a:stCxn id="35" idx="6"/>
                  <a:endCxn id="47" idx="2"/>
                </p:cNvCxnSpPr>
                <p:nvPr/>
              </p:nvCxnSpPr>
              <p:spPr>
                <a:xfrm>
                  <a:off x="3175833" y="2522953"/>
                  <a:ext cx="732113" cy="200658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單箭頭接點 65"/>
                <p:cNvCxnSpPr>
                  <a:stCxn id="36" idx="6"/>
                  <a:endCxn id="47" idx="2"/>
                </p:cNvCxnSpPr>
                <p:nvPr/>
              </p:nvCxnSpPr>
              <p:spPr>
                <a:xfrm>
                  <a:off x="3178175" y="3301523"/>
                  <a:ext cx="729771" cy="122801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線單箭頭接點 66"/>
                <p:cNvCxnSpPr>
                  <a:stCxn id="37" idx="6"/>
                  <a:endCxn id="45" idx="2"/>
                </p:cNvCxnSpPr>
                <p:nvPr/>
              </p:nvCxnSpPr>
              <p:spPr>
                <a:xfrm flipV="1">
                  <a:off x="3166542" y="2522953"/>
                  <a:ext cx="750695" cy="200658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線單箭頭接點 67"/>
                <p:cNvCxnSpPr>
                  <a:stCxn id="37" idx="6"/>
                  <a:endCxn id="46" idx="2"/>
                </p:cNvCxnSpPr>
                <p:nvPr/>
              </p:nvCxnSpPr>
              <p:spPr>
                <a:xfrm flipV="1">
                  <a:off x="3166542" y="3301523"/>
                  <a:ext cx="753037" cy="122801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9" name="直線單箭頭接點 68"/>
              <p:cNvCxnSpPr>
                <a:endCxn id="35" idx="2"/>
              </p:cNvCxnSpPr>
              <p:nvPr/>
            </p:nvCxnSpPr>
            <p:spPr>
              <a:xfrm flipV="1">
                <a:off x="1742275" y="2522953"/>
                <a:ext cx="859400" cy="299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單箭頭接點 69"/>
              <p:cNvCxnSpPr>
                <a:stCxn id="29" idx="3"/>
                <a:endCxn id="36" idx="2"/>
              </p:cNvCxnSpPr>
              <p:nvPr/>
            </p:nvCxnSpPr>
            <p:spPr>
              <a:xfrm>
                <a:off x="1738568" y="2571327"/>
                <a:ext cx="865449" cy="73019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單箭頭接點 70"/>
              <p:cNvCxnSpPr>
                <a:stCxn id="29" idx="3"/>
                <a:endCxn id="37" idx="2"/>
              </p:cNvCxnSpPr>
              <p:nvPr/>
            </p:nvCxnSpPr>
            <p:spPr>
              <a:xfrm>
                <a:off x="1738568" y="2571327"/>
                <a:ext cx="853816" cy="195820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單箭頭接點 71"/>
              <p:cNvCxnSpPr>
                <a:stCxn id="31" idx="3"/>
                <a:endCxn id="35" idx="2"/>
              </p:cNvCxnSpPr>
              <p:nvPr/>
            </p:nvCxnSpPr>
            <p:spPr>
              <a:xfrm flipV="1">
                <a:off x="1766088" y="2522953"/>
                <a:ext cx="835587" cy="5953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單箭頭接點 72"/>
              <p:cNvCxnSpPr>
                <a:stCxn id="28" idx="3"/>
                <a:endCxn id="36" idx="2"/>
              </p:cNvCxnSpPr>
              <p:nvPr/>
            </p:nvCxnSpPr>
            <p:spPr>
              <a:xfrm>
                <a:off x="1732750" y="3141656"/>
                <a:ext cx="871267" cy="1598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單箭頭接點 73"/>
              <p:cNvCxnSpPr>
                <a:stCxn id="28" idx="3"/>
                <a:endCxn id="37" idx="2"/>
              </p:cNvCxnSpPr>
              <p:nvPr/>
            </p:nvCxnSpPr>
            <p:spPr>
              <a:xfrm>
                <a:off x="1732750" y="3141656"/>
                <a:ext cx="859634" cy="138787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單箭頭接點 74"/>
              <p:cNvCxnSpPr>
                <a:endCxn id="35" idx="2"/>
              </p:cNvCxnSpPr>
              <p:nvPr/>
            </p:nvCxnSpPr>
            <p:spPr>
              <a:xfrm flipV="1">
                <a:off x="1804247" y="2522953"/>
                <a:ext cx="797428" cy="19932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單箭頭接點 75"/>
              <p:cNvCxnSpPr>
                <a:endCxn id="36" idx="2"/>
              </p:cNvCxnSpPr>
              <p:nvPr/>
            </p:nvCxnSpPr>
            <p:spPr>
              <a:xfrm flipV="1">
                <a:off x="1777878" y="3301523"/>
                <a:ext cx="826139" cy="12146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單箭頭接點 76"/>
              <p:cNvCxnSpPr>
                <a:endCxn id="37" idx="2"/>
              </p:cNvCxnSpPr>
              <p:nvPr/>
            </p:nvCxnSpPr>
            <p:spPr>
              <a:xfrm>
                <a:off x="1777878" y="4516129"/>
                <a:ext cx="814506" cy="134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群組 77"/>
              <p:cNvGrpSpPr/>
              <p:nvPr/>
            </p:nvGrpSpPr>
            <p:grpSpPr>
              <a:xfrm>
                <a:off x="5357094" y="2515814"/>
                <a:ext cx="753037" cy="2013721"/>
                <a:chOff x="5357094" y="2515814"/>
                <a:chExt cx="753037" cy="2013721"/>
              </a:xfrm>
            </p:grpSpPr>
            <p:cxnSp>
              <p:nvCxnSpPr>
                <p:cNvPr id="79" name="直線單箭頭接點 78"/>
                <p:cNvCxnSpPr/>
                <p:nvPr/>
              </p:nvCxnSpPr>
              <p:spPr>
                <a:xfrm>
                  <a:off x="5366385" y="2515814"/>
                  <a:ext cx="7414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線單箭頭接點 79"/>
                <p:cNvCxnSpPr/>
                <p:nvPr/>
              </p:nvCxnSpPr>
              <p:spPr>
                <a:xfrm>
                  <a:off x="5366385" y="3307566"/>
                  <a:ext cx="7414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線單箭頭接點 80"/>
                <p:cNvCxnSpPr/>
                <p:nvPr/>
              </p:nvCxnSpPr>
              <p:spPr>
                <a:xfrm>
                  <a:off x="5357094" y="4529535"/>
                  <a:ext cx="7414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線單箭頭接點 81"/>
                <p:cNvCxnSpPr/>
                <p:nvPr/>
              </p:nvCxnSpPr>
              <p:spPr>
                <a:xfrm flipV="1">
                  <a:off x="5368727" y="2515814"/>
                  <a:ext cx="739062" cy="7785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線單箭頭接點 82"/>
                <p:cNvCxnSpPr/>
                <p:nvPr/>
              </p:nvCxnSpPr>
              <p:spPr>
                <a:xfrm>
                  <a:off x="5366385" y="2515814"/>
                  <a:ext cx="743746" cy="7785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線單箭頭接點 83"/>
                <p:cNvCxnSpPr/>
                <p:nvPr/>
              </p:nvCxnSpPr>
              <p:spPr>
                <a:xfrm>
                  <a:off x="5366385" y="2515814"/>
                  <a:ext cx="732113" cy="200658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單箭頭接點 84"/>
                <p:cNvCxnSpPr/>
                <p:nvPr/>
              </p:nvCxnSpPr>
              <p:spPr>
                <a:xfrm>
                  <a:off x="5368727" y="3294384"/>
                  <a:ext cx="729771" cy="122801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線單箭頭接點 85"/>
                <p:cNvCxnSpPr/>
                <p:nvPr/>
              </p:nvCxnSpPr>
              <p:spPr>
                <a:xfrm flipV="1">
                  <a:off x="5357094" y="2515814"/>
                  <a:ext cx="750695" cy="200658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線單箭頭接點 86"/>
                <p:cNvCxnSpPr/>
                <p:nvPr/>
              </p:nvCxnSpPr>
              <p:spPr>
                <a:xfrm flipV="1">
                  <a:off x="5357094" y="3294384"/>
                  <a:ext cx="753037" cy="122801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文字方塊 87"/>
              <p:cNvSpPr txBox="1"/>
              <p:nvPr/>
            </p:nvSpPr>
            <p:spPr>
              <a:xfrm>
                <a:off x="7339971" y="3407164"/>
                <a:ext cx="721324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TW" sz="3200" dirty="0"/>
                  <a:t>“2”</a:t>
                </a:r>
                <a:endParaRPr lang="zh-TW" altLang="en-US" sz="3200" dirty="0"/>
              </a:p>
            </p:txBody>
          </p:sp>
          <p:grpSp>
            <p:nvGrpSpPr>
              <p:cNvPr id="89" name="群組 88"/>
              <p:cNvGrpSpPr/>
              <p:nvPr/>
            </p:nvGrpSpPr>
            <p:grpSpPr>
              <a:xfrm>
                <a:off x="7463186" y="2236827"/>
                <a:ext cx="642499" cy="2642877"/>
                <a:chOff x="7142066" y="1987121"/>
                <a:chExt cx="642499" cy="2642877"/>
              </a:xfrm>
            </p:grpSpPr>
            <p:sp>
              <p:nvSpPr>
                <p:cNvPr id="90" name="矩形 89"/>
                <p:cNvSpPr/>
                <p:nvPr/>
              </p:nvSpPr>
              <p:spPr>
                <a:xfrm>
                  <a:off x="7142066" y="2004946"/>
                  <a:ext cx="498951" cy="262505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TW" altLang="en-US"/>
                </a:p>
              </p:txBody>
            </p:sp>
            <p:sp>
              <p:nvSpPr>
                <p:cNvPr id="91" name="文字方塊 90"/>
                <p:cNvSpPr txBox="1"/>
                <p:nvPr/>
              </p:nvSpPr>
              <p:spPr>
                <a:xfrm rot="5400000">
                  <a:off x="7084256" y="3505942"/>
                  <a:ext cx="769257" cy="52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TW" sz="2800" dirty="0"/>
                    <a:t>……</a:t>
                  </a:r>
                  <a:endParaRPr lang="zh-TW" altLang="en-US" sz="2800" dirty="0"/>
                </a:p>
              </p:txBody>
            </p:sp>
            <p:sp>
              <p:nvSpPr>
                <p:cNvPr id="92" name="文字方塊 91"/>
                <p:cNvSpPr txBox="1"/>
                <p:nvPr/>
              </p:nvSpPr>
              <p:spPr>
                <a:xfrm>
                  <a:off x="7153349" y="1987121"/>
                  <a:ext cx="631069" cy="52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TW" sz="2800" dirty="0"/>
                    <a:t>y</a:t>
                  </a:r>
                  <a:r>
                    <a:rPr lang="en-US" altLang="zh-TW" sz="2800" baseline="-25000" dirty="0"/>
                    <a:t>1</a:t>
                  </a:r>
                  <a:endParaRPr lang="zh-TW" altLang="en-US" sz="2800" baseline="-25000" dirty="0"/>
                </a:p>
              </p:txBody>
            </p:sp>
            <p:sp>
              <p:nvSpPr>
                <p:cNvPr id="93" name="文字方塊 92"/>
                <p:cNvSpPr txBox="1"/>
                <p:nvPr/>
              </p:nvSpPr>
              <p:spPr>
                <a:xfrm>
                  <a:off x="7142066" y="2785341"/>
                  <a:ext cx="631069" cy="52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TW" sz="2800" dirty="0"/>
                    <a:t>y</a:t>
                  </a:r>
                  <a:r>
                    <a:rPr lang="en-US" altLang="zh-TW" sz="2800" baseline="-25000" dirty="0"/>
                    <a:t>2</a:t>
                  </a:r>
                  <a:endParaRPr lang="zh-TW" altLang="en-US" sz="2800" baseline="-25000" dirty="0"/>
                </a:p>
              </p:txBody>
            </p:sp>
            <p:sp>
              <p:nvSpPr>
                <p:cNvPr id="94" name="文字方塊 93"/>
                <p:cNvSpPr txBox="1"/>
                <p:nvPr/>
              </p:nvSpPr>
              <p:spPr>
                <a:xfrm>
                  <a:off x="7153496" y="4054113"/>
                  <a:ext cx="631069" cy="52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TW" sz="2800" dirty="0"/>
                    <a:t>y</a:t>
                  </a:r>
                  <a:r>
                    <a:rPr lang="en-US" altLang="zh-TW" sz="1400" dirty="0"/>
                    <a:t>n</a:t>
                  </a:r>
                  <a:endParaRPr lang="en-US" altLang="zh-TW" sz="1400" baseline="-25000" dirty="0"/>
                </a:p>
              </p:txBody>
            </p:sp>
          </p:grpSp>
        </p:grpSp>
        <p:graphicFrame>
          <p:nvGraphicFramePr>
            <p:cNvPr id="100" name="Object 12"/>
            <p:cNvGraphicFramePr>
              <a:graphicFrameLocks noChangeAspect="1"/>
            </p:cNvGraphicFramePr>
            <p:nvPr/>
          </p:nvGraphicFramePr>
          <p:xfrm>
            <a:off x="5432619" y="5845207"/>
            <a:ext cx="16510" cy="20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925" name="方程式" r:id="rId5" imgW="177165" imgH="215900" progId="Equation.3">
                    <p:embed/>
                  </p:oleObj>
                </mc:Choice>
                <mc:Fallback>
                  <p:oleObj name="方程式" r:id="rId5" imgW="177165" imgH="2159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2619" y="5845207"/>
                          <a:ext cx="16510" cy="203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 dirty="0"/>
              <a:t>Neural Network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CN" altLang="zh-TW" dirty="0">
                <a:latin typeface="Microsoft JhengHei" panose="020B0604030504040204" pitchFamily="34" charset="-120"/>
                <a:ea typeface="宋体" panose="02010600030101010101" pitchFamily="2" charset="-122"/>
              </a:rPr>
              <a:t>神经网络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01265" y="4326255"/>
          <a:ext cx="351155" cy="452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7" imgW="177165" imgH="228600" progId="Equation.KSEE3">
                  <p:embed/>
                </p:oleObj>
              </mc:Choice>
              <mc:Fallback>
                <p:oleObj name="" r:id="rId7" imgW="177165" imgH="2286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01265" y="4326255"/>
                        <a:ext cx="351155" cy="452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case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CN" altLang="zh-TW" dirty="0">
                <a:latin typeface="Microsoft JhengHei" panose="020B0604030504040204" pitchFamily="34" charset="-120"/>
                <a:ea typeface="宋体" panose="02010600030101010101" pitchFamily="2" charset="-122"/>
              </a:rPr>
              <a:t>手写数字辨识</a:t>
            </a:r>
            <a:endParaRPr lang="zh-CN" altLang="zh-TW" dirty="0"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pic>
        <p:nvPicPr>
          <p:cNvPr id="24578" name="Picture 2" descr="ãhandwritten digit classificationãçåçæå°çµæ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571" y="1690689"/>
            <a:ext cx="4793457" cy="479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9301" y="593126"/>
            <a:ext cx="2130022" cy="211645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036660" y="2696608"/>
            <a:ext cx="1447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 x 16 = 256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149006" y="29004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217394" y="100773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223212" y="43741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5235911" y="342160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20" name="方程式" r:id="rId2" imgW="3657600" imgH="5181600" progId="Equation.3">
                  <p:embed/>
                </p:oleObj>
              </mc:Choice>
              <mc:Fallback>
                <p:oleObj name="方程式" r:id="rId2" imgW="36576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5911" y="342160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5241207" y="924889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21" name="方程式" r:id="rId4" imgW="3962400" imgH="5181600" progId="Equation.3">
                  <p:embed/>
                </p:oleObj>
              </mc:Choice>
              <mc:Fallback>
                <p:oleObj name="方程式" r:id="rId4" imgW="39624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207" y="924889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5226919" y="240549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154996" y="2308729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22" name="方程式" r:id="rId6" imgW="6096000" imgH="5486400" progId="Equation.3">
                  <p:embed/>
                </p:oleObj>
              </mc:Choice>
              <mc:Fallback>
                <p:oleObj name="方程式" r:id="rId6" imgW="6096000" imgH="5486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4996" y="2308729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 rot="5400000">
            <a:off x="5102851" y="1690438"/>
            <a:ext cx="7692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5" name="手繪多邊形 16"/>
          <p:cNvSpPr/>
          <p:nvPr/>
        </p:nvSpPr>
        <p:spPr>
          <a:xfrm>
            <a:off x="2915033" y="351441"/>
            <a:ext cx="2305050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手繪多邊形 17"/>
          <p:cNvSpPr/>
          <p:nvPr/>
        </p:nvSpPr>
        <p:spPr>
          <a:xfrm>
            <a:off x="3048383" y="524382"/>
            <a:ext cx="2171700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 18"/>
          <p:cNvSpPr/>
          <p:nvPr/>
        </p:nvSpPr>
        <p:spPr>
          <a:xfrm>
            <a:off x="4781933" y="2567491"/>
            <a:ext cx="463550" cy="243308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1638714" y="107039"/>
            <a:ext cx="107739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Input</a:t>
            </a:r>
            <a:endParaRPr lang="zh-TW" altLang="en-US" sz="2800" b="1" i="1" u="sng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6015180" y="112237"/>
            <a:ext cx="17383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Output</a:t>
            </a:r>
            <a:endParaRPr lang="zh-TW" altLang="en-US" sz="2800" b="1" i="1" u="sng" dirty="0"/>
          </a:p>
        </p:txBody>
      </p:sp>
      <p:grpSp>
        <p:nvGrpSpPr>
          <p:cNvPr id="103" name="群組 102"/>
          <p:cNvGrpSpPr/>
          <p:nvPr/>
        </p:nvGrpSpPr>
        <p:grpSpPr>
          <a:xfrm>
            <a:off x="2109265" y="3535634"/>
            <a:ext cx="7973469" cy="3117651"/>
            <a:chOff x="4834695" y="3516538"/>
            <a:chExt cx="7973469" cy="3117651"/>
          </a:xfrm>
        </p:grpSpPr>
        <p:grpSp>
          <p:nvGrpSpPr>
            <p:cNvPr id="99" name="群組 98"/>
            <p:cNvGrpSpPr/>
            <p:nvPr/>
          </p:nvGrpSpPr>
          <p:grpSpPr>
            <a:xfrm>
              <a:off x="4834695" y="3516538"/>
              <a:ext cx="7973469" cy="3117651"/>
              <a:chOff x="1022551" y="2191862"/>
              <a:chExt cx="7973469" cy="3117651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321462" y="2252513"/>
                <a:ext cx="498951" cy="26250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1022551" y="4825835"/>
                <a:ext cx="1134648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Input</a:t>
                </a:r>
                <a:endParaRPr lang="en-US" altLang="zh-TW" sz="2400" dirty="0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7181577" y="4849138"/>
                <a:ext cx="1134648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Output</a:t>
                </a:r>
                <a:endParaRPr lang="en-US" altLang="zh-TW" sz="2400" dirty="0"/>
              </a:p>
            </p:txBody>
          </p:sp>
          <p:cxnSp>
            <p:nvCxnSpPr>
              <p:cNvPr id="25" name="直線單箭頭接點 24"/>
              <p:cNvCxnSpPr/>
              <p:nvPr/>
            </p:nvCxnSpPr>
            <p:spPr>
              <a:xfrm>
                <a:off x="6433736" y="3273292"/>
                <a:ext cx="101859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/>
              <p:cNvCxnSpPr/>
              <p:nvPr/>
            </p:nvCxnSpPr>
            <p:spPr>
              <a:xfrm>
                <a:off x="6543052" y="4519182"/>
                <a:ext cx="9057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/>
              <p:cNvCxnSpPr/>
              <p:nvPr/>
            </p:nvCxnSpPr>
            <p:spPr>
              <a:xfrm>
                <a:off x="6409852" y="2494489"/>
                <a:ext cx="105037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矩形 27"/>
              <p:cNvSpPr/>
              <p:nvPr/>
            </p:nvSpPr>
            <p:spPr>
              <a:xfrm>
                <a:off x="1389850" y="2970206"/>
                <a:ext cx="342900" cy="3429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395668" y="2399877"/>
                <a:ext cx="342900" cy="3429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30" name="Object 12"/>
              <p:cNvGraphicFramePr>
                <a:graphicFrameLocks noChangeAspect="1"/>
              </p:cNvGraphicFramePr>
              <p:nvPr/>
            </p:nvGraphicFramePr>
            <p:xfrm>
              <a:off x="1408367" y="2304627"/>
              <a:ext cx="325438" cy="4619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923" name="方程式" r:id="rId8" imgW="3657600" imgH="5181600" progId="Equation.3">
                      <p:embed/>
                    </p:oleObj>
                  </mc:Choice>
                  <mc:Fallback>
                    <p:oleObj name="方程式" r:id="rId8" imgW="3657600" imgH="5181600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08367" y="2304627"/>
                            <a:ext cx="325438" cy="46196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Object 12"/>
              <p:cNvGraphicFramePr>
                <a:graphicFrameLocks noChangeAspect="1"/>
              </p:cNvGraphicFramePr>
              <p:nvPr/>
            </p:nvGraphicFramePr>
            <p:xfrm>
              <a:off x="1413663" y="2887356"/>
              <a:ext cx="352425" cy="4619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924" name="方程式" r:id="rId9" imgW="3962400" imgH="5181600" progId="Equation.3">
                      <p:embed/>
                    </p:oleObj>
                  </mc:Choice>
                  <mc:Fallback>
                    <p:oleObj name="方程式" r:id="rId9" imgW="3962400" imgH="5181600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13663" y="2887356"/>
                            <a:ext cx="352425" cy="46196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2" name="群組 31"/>
              <p:cNvGrpSpPr/>
              <p:nvPr/>
            </p:nvGrpSpPr>
            <p:grpSpPr>
              <a:xfrm>
                <a:off x="2310412" y="2224872"/>
                <a:ext cx="1134648" cy="3061491"/>
                <a:chOff x="2310412" y="2224872"/>
                <a:chExt cx="1134648" cy="3061491"/>
              </a:xfrm>
            </p:grpSpPr>
            <p:sp>
              <p:nvSpPr>
                <p:cNvPr id="33" name="矩形 32"/>
                <p:cNvSpPr/>
                <p:nvPr/>
              </p:nvSpPr>
              <p:spPr>
                <a:xfrm>
                  <a:off x="2504565" y="2224872"/>
                  <a:ext cx="746342" cy="267586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4" name="文字方塊 33"/>
                <p:cNvSpPr txBox="1"/>
                <p:nvPr/>
              </p:nvSpPr>
              <p:spPr>
                <a:xfrm>
                  <a:off x="2310412" y="4825988"/>
                  <a:ext cx="1134648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/>
                    <a:t>Layer 1</a:t>
                  </a:r>
                  <a:endParaRPr lang="zh-TW" altLang="en-US" sz="2400" dirty="0"/>
                </a:p>
              </p:txBody>
            </p:sp>
            <p:sp>
              <p:nvSpPr>
                <p:cNvPr id="35" name="橢圓 34"/>
                <p:cNvSpPr/>
                <p:nvPr/>
              </p:nvSpPr>
              <p:spPr>
                <a:xfrm>
                  <a:off x="2601675" y="2235874"/>
                  <a:ext cx="574158" cy="57415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6" name="橢圓 35"/>
                <p:cNvSpPr/>
                <p:nvPr/>
              </p:nvSpPr>
              <p:spPr>
                <a:xfrm>
                  <a:off x="2604017" y="3014444"/>
                  <a:ext cx="574158" cy="57415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7" name="橢圓 36"/>
                <p:cNvSpPr/>
                <p:nvPr/>
              </p:nvSpPr>
              <p:spPr>
                <a:xfrm>
                  <a:off x="2592384" y="4242456"/>
                  <a:ext cx="574158" cy="57415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" name="文字方塊 37"/>
                <p:cNvSpPr txBox="1"/>
                <p:nvPr/>
              </p:nvSpPr>
              <p:spPr>
                <a:xfrm rot="5400000">
                  <a:off x="2589637" y="3664749"/>
                  <a:ext cx="769257" cy="52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……</a:t>
                  </a:r>
                  <a:endParaRPr lang="zh-TW" altLang="en-US" sz="2800" dirty="0"/>
                </a:p>
              </p:txBody>
            </p:sp>
          </p:grpSp>
          <p:sp>
            <p:nvSpPr>
              <p:cNvPr id="39" name="矩形 38"/>
              <p:cNvSpPr/>
              <p:nvPr/>
            </p:nvSpPr>
            <p:spPr>
              <a:xfrm>
                <a:off x="1399375" y="4367963"/>
                <a:ext cx="342900" cy="3429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 rot="5400000">
                <a:off x="1275307" y="3652905"/>
                <a:ext cx="769257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grpSp>
            <p:nvGrpSpPr>
              <p:cNvPr id="42" name="群組 41"/>
              <p:cNvGrpSpPr/>
              <p:nvPr/>
            </p:nvGrpSpPr>
            <p:grpSpPr>
              <a:xfrm>
                <a:off x="3654985" y="2208525"/>
                <a:ext cx="1134648" cy="3098289"/>
                <a:chOff x="3654985" y="2208525"/>
                <a:chExt cx="1134648" cy="3098289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3830151" y="2208525"/>
                  <a:ext cx="746342" cy="267586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4" name="文字方塊 43"/>
                <p:cNvSpPr txBox="1"/>
                <p:nvPr/>
              </p:nvSpPr>
              <p:spPr>
                <a:xfrm>
                  <a:off x="3654985" y="4846439"/>
                  <a:ext cx="1134648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/>
                    <a:t>Layer 2</a:t>
                  </a:r>
                  <a:endParaRPr lang="zh-TW" altLang="en-US" sz="2400" dirty="0"/>
                </a:p>
              </p:txBody>
            </p:sp>
            <p:sp>
              <p:nvSpPr>
                <p:cNvPr id="45" name="橢圓 44"/>
                <p:cNvSpPr/>
                <p:nvPr/>
              </p:nvSpPr>
              <p:spPr>
                <a:xfrm>
                  <a:off x="3917237" y="2235874"/>
                  <a:ext cx="574158" cy="574158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6" name="橢圓 45"/>
                <p:cNvSpPr/>
                <p:nvPr/>
              </p:nvSpPr>
              <p:spPr>
                <a:xfrm>
                  <a:off x="3919579" y="3014444"/>
                  <a:ext cx="574158" cy="574158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橢圓 46"/>
                <p:cNvSpPr/>
                <p:nvPr/>
              </p:nvSpPr>
              <p:spPr>
                <a:xfrm>
                  <a:off x="3907946" y="4242456"/>
                  <a:ext cx="574158" cy="574158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8" name="文字方塊 47"/>
                <p:cNvSpPr txBox="1"/>
                <p:nvPr/>
              </p:nvSpPr>
              <p:spPr>
                <a:xfrm rot="5400000">
                  <a:off x="3905199" y="3664749"/>
                  <a:ext cx="769257" cy="52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……</a:t>
                  </a:r>
                  <a:endParaRPr lang="zh-TW" altLang="en-US" sz="2800" dirty="0"/>
                </a:p>
              </p:txBody>
            </p:sp>
          </p:grpSp>
          <p:grpSp>
            <p:nvGrpSpPr>
              <p:cNvPr id="49" name="群組 48"/>
              <p:cNvGrpSpPr/>
              <p:nvPr/>
            </p:nvGrpSpPr>
            <p:grpSpPr>
              <a:xfrm>
                <a:off x="5842528" y="2216766"/>
                <a:ext cx="1134648" cy="3080147"/>
                <a:chOff x="5842528" y="2216766"/>
                <a:chExt cx="1134648" cy="3080147"/>
              </a:xfrm>
            </p:grpSpPr>
            <p:sp>
              <p:nvSpPr>
                <p:cNvPr id="50" name="矩形 49"/>
                <p:cNvSpPr/>
                <p:nvPr/>
              </p:nvSpPr>
              <p:spPr>
                <a:xfrm>
                  <a:off x="6046929" y="2224872"/>
                  <a:ext cx="746342" cy="267586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文字方塊 50"/>
                <p:cNvSpPr txBox="1"/>
                <p:nvPr/>
              </p:nvSpPr>
              <p:spPr>
                <a:xfrm>
                  <a:off x="5842528" y="4836538"/>
                  <a:ext cx="1134648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/>
                    <a:t>Layer L</a:t>
                  </a:r>
                  <a:endParaRPr lang="zh-TW" altLang="en-US" sz="2400" dirty="0"/>
                </a:p>
              </p:txBody>
            </p:sp>
            <p:sp>
              <p:nvSpPr>
                <p:cNvPr id="52" name="橢圓 51"/>
                <p:cNvSpPr/>
                <p:nvPr/>
              </p:nvSpPr>
              <p:spPr>
                <a:xfrm>
                  <a:off x="6122773" y="2216766"/>
                  <a:ext cx="574158" cy="574158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3" name="橢圓 52"/>
                <p:cNvSpPr/>
                <p:nvPr/>
              </p:nvSpPr>
              <p:spPr>
                <a:xfrm>
                  <a:off x="6125115" y="2976675"/>
                  <a:ext cx="574158" cy="574158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4" name="橢圓 53"/>
                <p:cNvSpPr/>
                <p:nvPr/>
              </p:nvSpPr>
              <p:spPr>
                <a:xfrm>
                  <a:off x="6132143" y="4223348"/>
                  <a:ext cx="574158" cy="574158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5" name="文字方塊 54"/>
                <p:cNvSpPr txBox="1"/>
                <p:nvPr/>
              </p:nvSpPr>
              <p:spPr>
                <a:xfrm rot="5400000">
                  <a:off x="6129396" y="3642478"/>
                  <a:ext cx="769257" cy="52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……</a:t>
                  </a:r>
                  <a:endParaRPr lang="zh-TW" altLang="en-US" sz="2800" dirty="0"/>
                </a:p>
              </p:txBody>
            </p:sp>
          </p:grpSp>
          <p:sp>
            <p:nvSpPr>
              <p:cNvPr id="56" name="文字方塊 55"/>
              <p:cNvSpPr txBox="1"/>
              <p:nvPr/>
            </p:nvSpPr>
            <p:spPr>
              <a:xfrm>
                <a:off x="4600123" y="2191862"/>
                <a:ext cx="769257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4607072" y="2952849"/>
                <a:ext cx="769257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4636088" y="4168184"/>
                <a:ext cx="769257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grpSp>
            <p:nvGrpSpPr>
              <p:cNvPr id="59" name="群組 58"/>
              <p:cNvGrpSpPr/>
              <p:nvPr/>
            </p:nvGrpSpPr>
            <p:grpSpPr>
              <a:xfrm>
                <a:off x="3166542" y="2522953"/>
                <a:ext cx="753037" cy="2013721"/>
                <a:chOff x="3166542" y="2522953"/>
                <a:chExt cx="753037" cy="2013721"/>
              </a:xfrm>
            </p:grpSpPr>
            <p:cxnSp>
              <p:nvCxnSpPr>
                <p:cNvPr id="60" name="直線單箭頭接點 59"/>
                <p:cNvCxnSpPr>
                  <a:stCxn id="35" idx="6"/>
                  <a:endCxn id="45" idx="2"/>
                </p:cNvCxnSpPr>
                <p:nvPr/>
              </p:nvCxnSpPr>
              <p:spPr>
                <a:xfrm>
                  <a:off x="3175833" y="2522953"/>
                  <a:ext cx="7414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線單箭頭接點 60"/>
                <p:cNvCxnSpPr/>
                <p:nvPr/>
              </p:nvCxnSpPr>
              <p:spPr>
                <a:xfrm>
                  <a:off x="3175833" y="3314705"/>
                  <a:ext cx="7414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線單箭頭接點 61"/>
                <p:cNvCxnSpPr/>
                <p:nvPr/>
              </p:nvCxnSpPr>
              <p:spPr>
                <a:xfrm>
                  <a:off x="3166542" y="4536674"/>
                  <a:ext cx="7414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單箭頭接點 62"/>
                <p:cNvCxnSpPr>
                  <a:stCxn id="36" idx="6"/>
                  <a:endCxn id="45" idx="2"/>
                </p:cNvCxnSpPr>
                <p:nvPr/>
              </p:nvCxnSpPr>
              <p:spPr>
                <a:xfrm flipV="1">
                  <a:off x="3178175" y="2522953"/>
                  <a:ext cx="739062" cy="7785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單箭頭接點 63"/>
                <p:cNvCxnSpPr>
                  <a:stCxn id="35" idx="6"/>
                  <a:endCxn id="46" idx="2"/>
                </p:cNvCxnSpPr>
                <p:nvPr/>
              </p:nvCxnSpPr>
              <p:spPr>
                <a:xfrm>
                  <a:off x="3175833" y="2522953"/>
                  <a:ext cx="743746" cy="7785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單箭頭接點 64"/>
                <p:cNvCxnSpPr>
                  <a:stCxn id="35" idx="6"/>
                  <a:endCxn id="47" idx="2"/>
                </p:cNvCxnSpPr>
                <p:nvPr/>
              </p:nvCxnSpPr>
              <p:spPr>
                <a:xfrm>
                  <a:off x="3175833" y="2522953"/>
                  <a:ext cx="732113" cy="200658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單箭頭接點 65"/>
                <p:cNvCxnSpPr>
                  <a:stCxn id="36" idx="6"/>
                  <a:endCxn id="47" idx="2"/>
                </p:cNvCxnSpPr>
                <p:nvPr/>
              </p:nvCxnSpPr>
              <p:spPr>
                <a:xfrm>
                  <a:off x="3178175" y="3301523"/>
                  <a:ext cx="729771" cy="122801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線單箭頭接點 66"/>
                <p:cNvCxnSpPr>
                  <a:stCxn id="37" idx="6"/>
                  <a:endCxn id="45" idx="2"/>
                </p:cNvCxnSpPr>
                <p:nvPr/>
              </p:nvCxnSpPr>
              <p:spPr>
                <a:xfrm flipV="1">
                  <a:off x="3166542" y="2522953"/>
                  <a:ext cx="750695" cy="200658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線單箭頭接點 67"/>
                <p:cNvCxnSpPr>
                  <a:stCxn id="37" idx="6"/>
                  <a:endCxn id="46" idx="2"/>
                </p:cNvCxnSpPr>
                <p:nvPr/>
              </p:nvCxnSpPr>
              <p:spPr>
                <a:xfrm flipV="1">
                  <a:off x="3166542" y="3301523"/>
                  <a:ext cx="753037" cy="122801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9" name="直線單箭頭接點 68"/>
              <p:cNvCxnSpPr>
                <a:endCxn id="35" idx="2"/>
              </p:cNvCxnSpPr>
              <p:nvPr/>
            </p:nvCxnSpPr>
            <p:spPr>
              <a:xfrm flipV="1">
                <a:off x="1742275" y="2522953"/>
                <a:ext cx="859400" cy="299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單箭頭接點 69"/>
              <p:cNvCxnSpPr>
                <a:stCxn id="29" idx="3"/>
                <a:endCxn id="36" idx="2"/>
              </p:cNvCxnSpPr>
              <p:nvPr/>
            </p:nvCxnSpPr>
            <p:spPr>
              <a:xfrm>
                <a:off x="1738568" y="2571327"/>
                <a:ext cx="865449" cy="73019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單箭頭接點 70"/>
              <p:cNvCxnSpPr>
                <a:stCxn id="29" idx="3"/>
                <a:endCxn id="37" idx="2"/>
              </p:cNvCxnSpPr>
              <p:nvPr/>
            </p:nvCxnSpPr>
            <p:spPr>
              <a:xfrm>
                <a:off x="1738568" y="2571327"/>
                <a:ext cx="853816" cy="195820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單箭頭接點 71"/>
              <p:cNvCxnSpPr>
                <a:stCxn id="31" idx="3"/>
                <a:endCxn id="35" idx="2"/>
              </p:cNvCxnSpPr>
              <p:nvPr/>
            </p:nvCxnSpPr>
            <p:spPr>
              <a:xfrm flipV="1">
                <a:off x="1766088" y="2522953"/>
                <a:ext cx="835587" cy="5953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單箭頭接點 72"/>
              <p:cNvCxnSpPr>
                <a:stCxn id="28" idx="3"/>
                <a:endCxn id="36" idx="2"/>
              </p:cNvCxnSpPr>
              <p:nvPr/>
            </p:nvCxnSpPr>
            <p:spPr>
              <a:xfrm>
                <a:off x="1732750" y="3141656"/>
                <a:ext cx="871267" cy="1598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單箭頭接點 73"/>
              <p:cNvCxnSpPr>
                <a:stCxn id="28" idx="3"/>
                <a:endCxn id="37" idx="2"/>
              </p:cNvCxnSpPr>
              <p:nvPr/>
            </p:nvCxnSpPr>
            <p:spPr>
              <a:xfrm>
                <a:off x="1732750" y="3141656"/>
                <a:ext cx="859634" cy="138787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單箭頭接點 74"/>
              <p:cNvCxnSpPr>
                <a:endCxn id="35" idx="2"/>
              </p:cNvCxnSpPr>
              <p:nvPr/>
            </p:nvCxnSpPr>
            <p:spPr>
              <a:xfrm flipV="1">
                <a:off x="1804247" y="2522953"/>
                <a:ext cx="797428" cy="19932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單箭頭接點 75"/>
              <p:cNvCxnSpPr>
                <a:endCxn id="36" idx="2"/>
              </p:cNvCxnSpPr>
              <p:nvPr/>
            </p:nvCxnSpPr>
            <p:spPr>
              <a:xfrm flipV="1">
                <a:off x="1777878" y="3301523"/>
                <a:ext cx="826139" cy="12146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單箭頭接點 76"/>
              <p:cNvCxnSpPr>
                <a:endCxn id="37" idx="2"/>
              </p:cNvCxnSpPr>
              <p:nvPr/>
            </p:nvCxnSpPr>
            <p:spPr>
              <a:xfrm>
                <a:off x="1777878" y="4516129"/>
                <a:ext cx="814506" cy="134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群組 77"/>
              <p:cNvGrpSpPr/>
              <p:nvPr/>
            </p:nvGrpSpPr>
            <p:grpSpPr>
              <a:xfrm>
                <a:off x="5357094" y="2515814"/>
                <a:ext cx="753037" cy="2013721"/>
                <a:chOff x="5357094" y="2515814"/>
                <a:chExt cx="753037" cy="2013721"/>
              </a:xfrm>
            </p:grpSpPr>
            <p:cxnSp>
              <p:nvCxnSpPr>
                <p:cNvPr id="79" name="直線單箭頭接點 78"/>
                <p:cNvCxnSpPr/>
                <p:nvPr/>
              </p:nvCxnSpPr>
              <p:spPr>
                <a:xfrm>
                  <a:off x="5366385" y="2515814"/>
                  <a:ext cx="7414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線單箭頭接點 79"/>
                <p:cNvCxnSpPr/>
                <p:nvPr/>
              </p:nvCxnSpPr>
              <p:spPr>
                <a:xfrm>
                  <a:off x="5366385" y="3307566"/>
                  <a:ext cx="7414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線單箭頭接點 80"/>
                <p:cNvCxnSpPr/>
                <p:nvPr/>
              </p:nvCxnSpPr>
              <p:spPr>
                <a:xfrm>
                  <a:off x="5357094" y="4529535"/>
                  <a:ext cx="7414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線單箭頭接點 81"/>
                <p:cNvCxnSpPr/>
                <p:nvPr/>
              </p:nvCxnSpPr>
              <p:spPr>
                <a:xfrm flipV="1">
                  <a:off x="5368727" y="2515814"/>
                  <a:ext cx="739062" cy="7785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線單箭頭接點 82"/>
                <p:cNvCxnSpPr/>
                <p:nvPr/>
              </p:nvCxnSpPr>
              <p:spPr>
                <a:xfrm>
                  <a:off x="5366385" y="2515814"/>
                  <a:ext cx="743746" cy="7785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線單箭頭接點 83"/>
                <p:cNvCxnSpPr/>
                <p:nvPr/>
              </p:nvCxnSpPr>
              <p:spPr>
                <a:xfrm>
                  <a:off x="5366385" y="2515814"/>
                  <a:ext cx="732113" cy="200658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單箭頭接點 84"/>
                <p:cNvCxnSpPr/>
                <p:nvPr/>
              </p:nvCxnSpPr>
              <p:spPr>
                <a:xfrm>
                  <a:off x="5368727" y="3294384"/>
                  <a:ext cx="729771" cy="122801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線單箭頭接點 85"/>
                <p:cNvCxnSpPr/>
                <p:nvPr/>
              </p:nvCxnSpPr>
              <p:spPr>
                <a:xfrm flipV="1">
                  <a:off x="5357094" y="2515814"/>
                  <a:ext cx="750695" cy="200658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線單箭頭接點 86"/>
                <p:cNvCxnSpPr/>
                <p:nvPr/>
              </p:nvCxnSpPr>
              <p:spPr>
                <a:xfrm flipV="1">
                  <a:off x="5357094" y="3294384"/>
                  <a:ext cx="753037" cy="122801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文字方塊 87"/>
              <p:cNvSpPr txBox="1"/>
              <p:nvPr/>
            </p:nvSpPr>
            <p:spPr>
              <a:xfrm>
                <a:off x="7339971" y="3407164"/>
                <a:ext cx="721324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/>
                  <a:t>“2”</a:t>
                </a:r>
                <a:endParaRPr lang="zh-TW" altLang="en-US" sz="3200" dirty="0"/>
              </a:p>
            </p:txBody>
          </p:sp>
          <p:grpSp>
            <p:nvGrpSpPr>
              <p:cNvPr id="89" name="群組 88"/>
              <p:cNvGrpSpPr/>
              <p:nvPr/>
            </p:nvGrpSpPr>
            <p:grpSpPr>
              <a:xfrm>
                <a:off x="7463186" y="2236827"/>
                <a:ext cx="642352" cy="2642877"/>
                <a:chOff x="7142066" y="1987121"/>
                <a:chExt cx="642352" cy="2642877"/>
              </a:xfrm>
            </p:grpSpPr>
            <p:sp>
              <p:nvSpPr>
                <p:cNvPr id="90" name="矩形 89"/>
                <p:cNvSpPr/>
                <p:nvPr/>
              </p:nvSpPr>
              <p:spPr>
                <a:xfrm>
                  <a:off x="7142066" y="2004946"/>
                  <a:ext cx="498951" cy="262505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1" name="文字方塊 90"/>
                <p:cNvSpPr txBox="1"/>
                <p:nvPr/>
              </p:nvSpPr>
              <p:spPr>
                <a:xfrm rot="5400000">
                  <a:off x="7084256" y="3505942"/>
                  <a:ext cx="769257" cy="52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……</a:t>
                  </a:r>
                  <a:endParaRPr lang="zh-TW" altLang="en-US" sz="2800" dirty="0"/>
                </a:p>
              </p:txBody>
            </p:sp>
            <p:sp>
              <p:nvSpPr>
                <p:cNvPr id="92" name="文字方塊 91"/>
                <p:cNvSpPr txBox="1"/>
                <p:nvPr/>
              </p:nvSpPr>
              <p:spPr>
                <a:xfrm>
                  <a:off x="7153349" y="1987121"/>
                  <a:ext cx="631069" cy="52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dirty="0"/>
                    <a:t>y</a:t>
                  </a:r>
                  <a:r>
                    <a:rPr lang="en-US" altLang="zh-TW" sz="2800" baseline="-25000" dirty="0"/>
                    <a:t>1</a:t>
                  </a:r>
                  <a:endParaRPr lang="zh-TW" altLang="en-US" sz="2800" baseline="-25000" dirty="0"/>
                </a:p>
              </p:txBody>
            </p:sp>
            <p:sp>
              <p:nvSpPr>
                <p:cNvPr id="93" name="文字方塊 92"/>
                <p:cNvSpPr txBox="1"/>
                <p:nvPr/>
              </p:nvSpPr>
              <p:spPr>
                <a:xfrm>
                  <a:off x="7142066" y="2785341"/>
                  <a:ext cx="631069" cy="52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dirty="0"/>
                    <a:t>y</a:t>
                  </a:r>
                  <a:r>
                    <a:rPr lang="en-US" altLang="zh-TW" sz="2800" baseline="-25000" dirty="0"/>
                    <a:t>2</a:t>
                  </a:r>
                  <a:endParaRPr lang="zh-TW" altLang="en-US" sz="2800" baseline="-25000" dirty="0"/>
                </a:p>
              </p:txBody>
            </p:sp>
            <p:sp>
              <p:nvSpPr>
                <p:cNvPr id="94" name="文字方塊 93"/>
                <p:cNvSpPr txBox="1"/>
                <p:nvPr/>
              </p:nvSpPr>
              <p:spPr>
                <a:xfrm>
                  <a:off x="7142066" y="4051573"/>
                  <a:ext cx="631069" cy="52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dirty="0"/>
                    <a:t>y</a:t>
                  </a:r>
                  <a:r>
                    <a:rPr lang="en-US" altLang="zh-TW" sz="2800" baseline="-25000" dirty="0"/>
                    <a:t>10</a:t>
                  </a:r>
                  <a:endParaRPr lang="zh-TW" altLang="en-US" sz="2800" baseline="-25000" dirty="0"/>
                </a:p>
              </p:txBody>
            </p:sp>
          </p:grpSp>
          <p:sp>
            <p:nvSpPr>
              <p:cNvPr id="95" name="文字方塊 94"/>
              <p:cNvSpPr txBox="1"/>
              <p:nvPr/>
            </p:nvSpPr>
            <p:spPr>
              <a:xfrm>
                <a:off x="8134387" y="2307583"/>
                <a:ext cx="861633" cy="46037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is 0</a:t>
                </a:r>
                <a:endParaRPr lang="zh-TW" altLang="en-US" sz="2400" dirty="0"/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>
                <a:off x="8141696" y="3088865"/>
                <a:ext cx="847013" cy="46037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is 1</a:t>
                </a:r>
                <a:endParaRPr lang="zh-TW" altLang="en-US" sz="2400" dirty="0"/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8141696" y="4362834"/>
                <a:ext cx="834766" cy="46037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is 9</a:t>
                </a:r>
                <a:endParaRPr lang="zh-TW" altLang="en-US" sz="2400" dirty="0"/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 rot="5400000">
                <a:off x="8274391" y="3745631"/>
                <a:ext cx="769257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p:grpSp>
        <p:graphicFrame>
          <p:nvGraphicFramePr>
            <p:cNvPr id="100" name="Object 12"/>
            <p:cNvGraphicFramePr>
              <a:graphicFrameLocks noChangeAspect="1"/>
            </p:cNvGraphicFramePr>
            <p:nvPr/>
          </p:nvGraphicFramePr>
          <p:xfrm>
            <a:off x="5168618" y="5610891"/>
            <a:ext cx="544512" cy="488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925" name="方程式" r:id="rId10" imgW="6096000" imgH="5486400" progId="Equation.3">
                    <p:embed/>
                  </p:oleObj>
                </mc:Choice>
                <mc:Fallback>
                  <p:oleObj name="方程式" r:id="rId10" imgW="6096000" imgH="54864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8618" y="5610891"/>
                          <a:ext cx="544512" cy="4889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4" name="群組 103"/>
          <p:cNvGrpSpPr/>
          <p:nvPr/>
        </p:nvGrpSpPr>
        <p:grpSpPr>
          <a:xfrm>
            <a:off x="7443599" y="375329"/>
            <a:ext cx="642352" cy="2642877"/>
            <a:chOff x="7142066" y="1987121"/>
            <a:chExt cx="642352" cy="2642877"/>
          </a:xfrm>
        </p:grpSpPr>
        <p:sp>
          <p:nvSpPr>
            <p:cNvPr id="105" name="矩形 104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文字方塊 105"/>
            <p:cNvSpPr txBox="1"/>
            <p:nvPr/>
          </p:nvSpPr>
          <p:spPr>
            <a:xfrm rot="5400000">
              <a:off x="7084256" y="3505942"/>
              <a:ext cx="76925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107" name="文字方塊 106"/>
            <p:cNvSpPr txBox="1"/>
            <p:nvPr/>
          </p:nvSpPr>
          <p:spPr>
            <a:xfrm>
              <a:off x="7153349" y="1987121"/>
              <a:ext cx="63106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108" name="文字方塊 107"/>
            <p:cNvSpPr txBox="1"/>
            <p:nvPr/>
          </p:nvSpPr>
          <p:spPr>
            <a:xfrm>
              <a:off x="7142066" y="2785341"/>
              <a:ext cx="63106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7142066" y="4051573"/>
              <a:ext cx="63106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110" name="文字方塊 109"/>
          <p:cNvSpPr txBox="1"/>
          <p:nvPr/>
        </p:nvSpPr>
        <p:spPr>
          <a:xfrm>
            <a:off x="8312719" y="436884"/>
            <a:ext cx="861633" cy="4603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111" name="文字方塊 110"/>
          <p:cNvSpPr txBox="1"/>
          <p:nvPr/>
        </p:nvSpPr>
        <p:spPr>
          <a:xfrm>
            <a:off x="8320028" y="1218166"/>
            <a:ext cx="847013" cy="4603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112" name="文字方塊 111"/>
          <p:cNvSpPr txBox="1"/>
          <p:nvPr/>
        </p:nvSpPr>
        <p:spPr>
          <a:xfrm>
            <a:off x="8320028" y="2492135"/>
            <a:ext cx="834766" cy="4603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9</a:t>
            </a:r>
            <a:endParaRPr lang="zh-TW" altLang="en-US" sz="2400" dirty="0"/>
          </a:p>
        </p:txBody>
      </p:sp>
      <p:sp>
        <p:nvSpPr>
          <p:cNvPr id="113" name="文字方塊 112"/>
          <p:cNvSpPr txBox="1"/>
          <p:nvPr/>
        </p:nvSpPr>
        <p:spPr>
          <a:xfrm rot="5400000">
            <a:off x="8452723" y="1874932"/>
            <a:ext cx="7692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4" name="矩形 113"/>
          <p:cNvSpPr/>
          <p:nvPr/>
        </p:nvSpPr>
        <p:spPr>
          <a:xfrm>
            <a:off x="7380302" y="497793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115" name="矩形 114"/>
          <p:cNvSpPr/>
          <p:nvPr/>
        </p:nvSpPr>
        <p:spPr>
          <a:xfrm>
            <a:off x="7380302" y="1222198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116" name="矩形 115"/>
          <p:cNvSpPr/>
          <p:nvPr/>
        </p:nvSpPr>
        <p:spPr>
          <a:xfrm>
            <a:off x="7361455" y="2491460"/>
            <a:ext cx="656740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8575741" y="1634673"/>
            <a:ext cx="1871194" cy="5097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Output: “1”</a:t>
            </a:r>
            <a:endParaRPr lang="zh-TW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" y="1057275"/>
            <a:ext cx="2552700" cy="1188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ldLvl="0" animBg="1"/>
      <p:bldP spid="8" grpId="0" bldLvl="0" animBg="1"/>
      <p:bldP spid="9" grpId="0" bldLvl="0" animBg="1"/>
      <p:bldP spid="12" grpId="0" bldLvl="0" animBg="1"/>
      <p:bldP spid="14" grpId="0"/>
      <p:bldP spid="15" grpId="0" bldLvl="0" animBg="1"/>
      <p:bldP spid="16" grpId="0" bldLvl="0" animBg="1"/>
      <p:bldP spid="17" grpId="0" bldLvl="0" animBg="1"/>
      <p:bldP spid="110" grpId="0" bldLvl="0" animBg="1"/>
      <p:bldP spid="111" grpId="0" bldLvl="0" animBg="1"/>
      <p:bldP spid="112" grpId="0" bldLvl="0" animBg="1"/>
      <p:bldP spid="113" grpId="0"/>
      <p:bldP spid="114" grpId="0" bldLvl="0" animBg="1"/>
      <p:bldP spid="115" grpId="0" bldLvl="0" animBg="1"/>
      <p:bldP spid="116" grpId="0" bldLvl="0" animBg="1"/>
      <p:bldP spid="117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p>
            <a:r>
              <a:rPr lang="zh-CN" altLang="en-US"/>
              <a:t>预测的结果</a:t>
            </a:r>
            <a:r>
              <a:rPr lang="en-US" altLang="zh-CN"/>
              <a:t>——</a:t>
            </a:r>
            <a:r>
              <a:rPr lang="zh-CN" altLang="en-US"/>
              <a:t>准确率高达</a:t>
            </a:r>
            <a:r>
              <a:rPr lang="en-US" altLang="zh-CN"/>
              <a:t>98%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99410" y="1318260"/>
            <a:ext cx="6264275" cy="525907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5550217" y="2617301"/>
            <a:ext cx="5940000" cy="14356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50468" y="4736078"/>
            <a:ext cx="2160000" cy="7110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678004" y="1225508"/>
            <a:ext cx="951870" cy="513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127224" y="3267468"/>
            <a:ext cx="1215431" cy="4603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8 layers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077549" y="2089406"/>
            <a:ext cx="1416156" cy="4603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layers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623194" y="1065629"/>
            <a:ext cx="1416156" cy="4603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22 layers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417548" y="6214211"/>
            <a:ext cx="246417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AlexNet</a:t>
            </a:r>
            <a:r>
              <a:rPr lang="en-US" altLang="zh-TW" sz="2400" dirty="0"/>
              <a:t> (2012)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171336" y="6260151"/>
            <a:ext cx="187026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VGG (2014)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477756" y="6228240"/>
            <a:ext cx="245098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GoogleNet</a:t>
            </a:r>
            <a:r>
              <a:rPr lang="en-US" altLang="zh-TW" sz="2400" dirty="0"/>
              <a:t> (2014)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313648" y="4571387"/>
            <a:ext cx="1270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16.4%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577233" y="4016348"/>
            <a:ext cx="1270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7.3%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051495" y="3790508"/>
            <a:ext cx="1270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6.7%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893439" y="258408"/>
            <a:ext cx="53251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Deep = Many hidden layers</a:t>
            </a:r>
            <a:endParaRPr lang="zh-TW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2313940" y="1065530"/>
            <a:ext cx="3188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/>
              <a:t>ILSVRC比赛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/>
      <p:bldP spid="13" grpId="0"/>
      <p:bldP spid="14" grpId="0"/>
      <p:bldP spid="15" grpId="0"/>
      <p:bldP spid="16" grpId="0"/>
      <p:bldP spid="17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人工智能的得力干将</a:t>
            </a:r>
            <a:r>
              <a:rPr lang="en-US" altLang="zh-CN"/>
              <a:t>——</a:t>
            </a:r>
            <a:r>
              <a:rPr lang="zh-CN" altLang="en-US"/>
              <a:t>机器学习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7890" y="1463675"/>
            <a:ext cx="10515600" cy="4351338"/>
          </a:xfrm>
        </p:spPr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zh-CN" altLang="en-US" sz="2400"/>
              <a:t>机器学习最基本的做法，是使用算法来解析数据、从中学习，然后对真实世界中的事件做出分类和预测等任务。</a:t>
            </a:r>
            <a:endParaRPr lang="zh-CN" altLang="en-US" sz="2400"/>
          </a:p>
          <a:p>
            <a:pPr marL="0" indent="0">
              <a:lnSpc>
                <a:spcPct val="150000"/>
              </a:lnSpc>
              <a:buNone/>
            </a:pP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5010" y="2889250"/>
            <a:ext cx="2115820" cy="2750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110" y="2889250"/>
            <a:ext cx="4371975" cy="275018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7729" y="-420596"/>
            <a:ext cx="454038" cy="64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548994" y="5398387"/>
            <a:ext cx="932400" cy="2253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886159" y="5773421"/>
            <a:ext cx="255600" cy="841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400875" y="5136892"/>
            <a:ext cx="149627" cy="8064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261659" y="5927519"/>
            <a:ext cx="144907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AlexNet</a:t>
            </a:r>
            <a:r>
              <a:rPr lang="en-US" altLang="zh-TW" sz="2400" dirty="0"/>
              <a:t> (2012)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541258" y="5927518"/>
            <a:ext cx="187026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VGG </a:t>
            </a:r>
            <a:endParaRPr lang="en-US" altLang="zh-TW" sz="2400" dirty="0"/>
          </a:p>
          <a:p>
            <a:pPr algn="ctr"/>
            <a:r>
              <a:rPr lang="en-US" altLang="zh-TW" sz="2400" dirty="0"/>
              <a:t>(2014)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789704" y="5898489"/>
            <a:ext cx="245098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GoogleNet</a:t>
            </a:r>
            <a:r>
              <a:rPr lang="en-US" altLang="zh-TW" sz="2400" dirty="0"/>
              <a:t> </a:t>
            </a:r>
            <a:endParaRPr lang="en-US" altLang="zh-TW" sz="2400" dirty="0"/>
          </a:p>
          <a:p>
            <a:pPr algn="ctr"/>
            <a:r>
              <a:rPr lang="en-US" altLang="zh-TW" sz="2400" dirty="0"/>
              <a:t>(2014)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112821" y="1715553"/>
            <a:ext cx="1652144" cy="4603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152 layers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574100" y="4255315"/>
            <a:ext cx="1270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3.57%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574100" y="5921899"/>
            <a:ext cx="245098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Residual Net </a:t>
            </a:r>
            <a:endParaRPr lang="en-US" altLang="zh-TW" sz="2400" dirty="0"/>
          </a:p>
          <a:p>
            <a:pPr algn="ctr"/>
            <a:r>
              <a:rPr lang="en-US" altLang="zh-TW" sz="2400" dirty="0"/>
              <a:t>(2015)</a:t>
            </a:r>
            <a:endParaRPr lang="zh-TW" altLang="en-US" sz="2400" dirty="0"/>
          </a:p>
        </p:txBody>
      </p:sp>
      <p:grpSp>
        <p:nvGrpSpPr>
          <p:cNvPr id="2" name="群組 1"/>
          <p:cNvGrpSpPr/>
          <p:nvPr/>
        </p:nvGrpSpPr>
        <p:grpSpPr>
          <a:xfrm>
            <a:off x="8706194" y="1153594"/>
            <a:ext cx="1652144" cy="5250073"/>
            <a:chOff x="7182194" y="1153594"/>
            <a:chExt cx="1652144" cy="5250073"/>
          </a:xfrm>
        </p:grpSpPr>
        <p:sp>
          <p:nvSpPr>
            <p:cNvPr id="19" name="文字方塊 18"/>
            <p:cNvSpPr txBox="1"/>
            <p:nvPr/>
          </p:nvSpPr>
          <p:spPr>
            <a:xfrm>
              <a:off x="7458824" y="5943292"/>
              <a:ext cx="115756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2400" dirty="0"/>
                <a:t>广州塔</a:t>
              </a:r>
              <a:endParaRPr lang="zh-CN" sz="2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7182194" y="1153594"/>
              <a:ext cx="1652144" cy="46037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88 layers</a:t>
              </a:r>
              <a:endParaRPr lang="zh-TW" altLang="en-US" sz="2400" dirty="0"/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1748124" y="5529771"/>
            <a:ext cx="1270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16.4%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352754" y="5289959"/>
            <a:ext cx="1270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7.3%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42821" y="5301372"/>
            <a:ext cx="1270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6.7%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893439" y="258408"/>
            <a:ext cx="53251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Deep = Many hidden layers</a:t>
            </a:r>
            <a:endParaRPr lang="zh-TW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840" y="1731010"/>
            <a:ext cx="2575560" cy="38633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1360" y="2774315"/>
            <a:ext cx="4968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More layers, More Strong?</a:t>
            </a:r>
            <a:endParaRPr lang="en-US" altLang="zh-CN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深度学习框架</a:t>
            </a:r>
            <a:endParaRPr lang="zh-CN" altLang="en-US"/>
          </a:p>
        </p:txBody>
      </p:sp>
      <p:pic>
        <p:nvPicPr>
          <p:cNvPr id="27" name="Picture 6" descr="http://cdn.geekwire.com/wp-content/uploads/2015/11/google-Tensor-Flow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399" y="2780372"/>
            <a:ext cx="1618734" cy="131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deeplearning.net/software/theano/_static/theano_logo_allblue_200x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926" y="3200076"/>
            <a:ext cx="2086342" cy="4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devblogs.nvidia.com/parallelforall/wp-content/uploads/sites/3/2015/03/torch_lstm_thumb-179x1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461" y="2944263"/>
            <a:ext cx="1637367" cy="105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developer.nvidia.com/sites/default/files/akamai/cuda/images/deeplearning/caff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557" y="4140269"/>
            <a:ext cx="1560169" cy="105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https://developer.nvidia.com/sites/default/files/akamai/cuda/images/deeplearning/cnt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445" y="4025398"/>
            <a:ext cx="1670545" cy="112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/>
          <p:cNvGrpSpPr/>
          <p:nvPr/>
        </p:nvGrpSpPr>
        <p:grpSpPr>
          <a:xfrm>
            <a:off x="7682081" y="5066349"/>
            <a:ext cx="1642031" cy="1120203"/>
            <a:chOff x="7043205" y="3645629"/>
            <a:chExt cx="1642031" cy="1120203"/>
          </a:xfrm>
        </p:grpSpPr>
        <p:sp>
          <p:nvSpPr>
            <p:cNvPr id="25" name="矩形 24"/>
            <p:cNvSpPr/>
            <p:nvPr/>
          </p:nvSpPr>
          <p:spPr>
            <a:xfrm>
              <a:off x="7154858" y="3645629"/>
              <a:ext cx="1413510" cy="5835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b="1" dirty="0" err="1">
                  <a:solidFill>
                    <a:srgbClr val="333333"/>
                  </a:solidFill>
                  <a:latin typeface="Helvetica Neue"/>
                </a:rPr>
                <a:t>libdnn</a:t>
              </a:r>
              <a:endParaRPr lang="en-US" altLang="zh-TW" sz="3200" b="1" i="0" dirty="0">
                <a:solidFill>
                  <a:srgbClr val="333333"/>
                </a:solidFill>
                <a:effectLst/>
                <a:latin typeface="Helvetica Neue"/>
              </a:endParaRPr>
            </a:p>
          </p:txBody>
        </p:sp>
        <p:sp>
          <p:nvSpPr>
            <p:cNvPr id="26" name="文字方塊 13"/>
            <p:cNvSpPr txBox="1"/>
            <p:nvPr/>
          </p:nvSpPr>
          <p:spPr>
            <a:xfrm>
              <a:off x="7043205" y="4120672"/>
              <a:ext cx="164203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dirty="0"/>
                <a:t>台大周伯威</a:t>
              </a:r>
              <a:endParaRPr lang="en-US" altLang="zh-TW" dirty="0"/>
            </a:p>
            <a:p>
              <a:pPr algn="ctr"/>
              <a:r>
                <a:rPr lang="zh-TW" altLang="en-US" dirty="0"/>
                <a:t>同學開發</a:t>
              </a:r>
              <a:endParaRPr lang="zh-TW" altLang="en-US" dirty="0"/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3126" y="4381292"/>
            <a:ext cx="1974264" cy="571068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6295" y="5290649"/>
            <a:ext cx="1540523" cy="579342"/>
          </a:xfrm>
          <a:prstGeom prst="rect">
            <a:avLst/>
          </a:prstGeom>
        </p:spPr>
      </p:pic>
      <p:pic>
        <p:nvPicPr>
          <p:cNvPr id="24" name="Picture 2" descr="スクリーンショット 2016-05-24 午後4.01.5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226" y="5286998"/>
            <a:ext cx="2737407" cy="61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ãpytorchãçåçæå°çµæ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842" y="1572333"/>
            <a:ext cx="40957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Reference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李宏毅深度学习课程http://speech.ee.ntu.edu.tw/~tlkagk/courses.html</a:t>
            </a:r>
            <a:endParaRPr lang="zh-CN" altLang="en-US"/>
          </a:p>
          <a:p>
            <a:r>
              <a:rPr lang="zh-CN" altLang="en-US"/>
              <a:t>人工智能、机器学习和深度学习的区别? https://www.zhihu.com/question/57770020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9320" y="2095500"/>
            <a:ext cx="10515600" cy="1325563"/>
          </a:xfrm>
        </p:spPr>
        <p:txBody>
          <a:bodyPr/>
          <a:p>
            <a:pPr algn="ctr"/>
            <a:r>
              <a:rPr lang="en-US" altLang="zh-CN"/>
              <a:t>Thanks for Watching</a:t>
            </a:r>
            <a:endParaRPr lang="en-US" altLang="zh-CN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909320" y="3421380"/>
            <a:ext cx="10515600" cy="2085340"/>
          </a:xfrm>
        </p:spPr>
        <p:txBody>
          <a:bodyPr/>
          <a:p>
            <a:pPr algn="r"/>
            <a:endParaRPr lang="en-US" altLang="zh-CN"/>
          </a:p>
          <a:p>
            <a:pPr marL="0" indent="0" algn="r">
              <a:buNone/>
            </a:pPr>
            <a:r>
              <a:rPr lang="en-US" altLang="zh-CN"/>
              <a:t>2018</a:t>
            </a:r>
            <a:r>
              <a:rPr lang="zh-CN" altLang="en-US"/>
              <a:t>级计科</a:t>
            </a:r>
            <a:r>
              <a:rPr lang="en-US" altLang="zh-CN"/>
              <a:t>2 </a:t>
            </a:r>
            <a:r>
              <a:rPr lang="zh-CN" altLang="en-US"/>
              <a:t>叶劲亨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94485"/>
            <a:ext cx="10515600" cy="4351338"/>
          </a:xfrm>
        </p:spPr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传统的算法包括决策树、聚类、贝叶斯分类、支持向量机等等。</a:t>
            </a:r>
            <a:endParaRPr lang="zh-CN" altLang="en-US"/>
          </a:p>
          <a:p>
            <a:pPr marL="0" indent="0">
              <a:lnSpc>
                <a:spcPct val="150000"/>
              </a:lnSpc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从训练数据是否有</a:t>
            </a:r>
            <a:r>
              <a:rPr lang="en-US" altLang="zh-CN"/>
              <a:t>labels</a:t>
            </a:r>
            <a:r>
              <a:rPr lang="zh-CN" altLang="en-US"/>
              <a:t>来分，机器学习算法可以分为监督学习（如分类问题）、无监督学习（如聚类问题）、半监督学习。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5286757" y="2146199"/>
            <a:ext cx="1323975" cy="2247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46" y="2017693"/>
            <a:ext cx="2172858" cy="102193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83" y="3162315"/>
            <a:ext cx="2164221" cy="96278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226" y="4185604"/>
            <a:ext cx="2195537" cy="117672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544432" y="2314285"/>
            <a:ext cx="136297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“Hi”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544432" y="3412874"/>
            <a:ext cx="19917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“How are you”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544432" y="4593954"/>
            <a:ext cx="1706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“Good bye”</a:t>
            </a:r>
            <a:endParaRPr lang="zh-TW" altLang="en-US" sz="24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09" y="2215295"/>
            <a:ext cx="1800000" cy="1347595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868855" y="3923994"/>
            <a:ext cx="2976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You said “Hello”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787686" y="5440795"/>
            <a:ext cx="268328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large amount of audio data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338939" y="5362325"/>
            <a:ext cx="2949952" cy="8299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You write the program for learning.</a:t>
            </a:r>
            <a:endParaRPr lang="zh-TW" altLang="en-US" sz="2400" dirty="0"/>
          </a:p>
        </p:txBody>
      </p:sp>
      <p:cxnSp>
        <p:nvCxnSpPr>
          <p:cNvPr id="19" name="直線單箭頭接點 18"/>
          <p:cNvCxnSpPr/>
          <p:nvPr/>
        </p:nvCxnSpPr>
        <p:spPr>
          <a:xfrm flipH="1" flipV="1">
            <a:off x="5920620" y="4394099"/>
            <a:ext cx="0" cy="980253"/>
          </a:xfrm>
          <a:prstGeom prst="straightConnector1">
            <a:avLst/>
          </a:prstGeom>
          <a:ln w="38100">
            <a:solidFill>
              <a:srgbClr val="0000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弧形箭號 (下彎) 19"/>
          <p:cNvSpPr/>
          <p:nvPr/>
        </p:nvSpPr>
        <p:spPr>
          <a:xfrm rot="1607239">
            <a:off x="4064832" y="1757919"/>
            <a:ext cx="1498166" cy="7007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弧形箭號 (下彎) 20"/>
          <p:cNvSpPr/>
          <p:nvPr/>
        </p:nvSpPr>
        <p:spPr>
          <a:xfrm rot="9648183">
            <a:off x="4125425" y="4196342"/>
            <a:ext cx="1488693" cy="7382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694101" y="1768322"/>
            <a:ext cx="2099418" cy="460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Learning ......</a:t>
            </a:r>
            <a:endParaRPr lang="zh-TW" altLang="en-US" sz="2400" dirty="0"/>
          </a:p>
        </p:txBody>
      </p:sp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机器能</a:t>
            </a:r>
            <a:r>
              <a:rPr lang="en-US" altLang="zh-CN"/>
              <a:t>“</a:t>
            </a:r>
            <a:r>
              <a:rPr lang="zh-CN" altLang="en-US"/>
              <a:t>听见</a:t>
            </a:r>
            <a:r>
              <a:rPr lang="en-US" altLang="zh-CN"/>
              <a:t>”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 bldLvl="0" animBg="1"/>
      <p:bldP spid="20" grpId="0" bldLvl="0" animBg="1"/>
      <p:bldP spid="21" grpId="0" bldLvl="0" animBg="1"/>
      <p:bldP spid="1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933313" y="2094244"/>
            <a:ext cx="147072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057" y="1840786"/>
            <a:ext cx="931280" cy="1051432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057" y="3097561"/>
            <a:ext cx="899978" cy="1075096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8951251" y="3442833"/>
            <a:ext cx="7980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8963337" y="4738108"/>
            <a:ext cx="7980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558" y="4378000"/>
            <a:ext cx="915693" cy="118188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机器能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看见</a:t>
            </a:r>
            <a:r>
              <a:rPr lang="en-US" altLang="zh-CN">
                <a:sym typeface="+mn-ea"/>
              </a:rPr>
              <a:t>”</a:t>
            </a:r>
            <a:endParaRPr lang="en-US" altLang="zh-CN" dirty="0">
              <a:latin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286757" y="2146199"/>
            <a:ext cx="1323975" cy="224790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868855" y="3923994"/>
            <a:ext cx="2976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This is “cat”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590394" y="5671198"/>
            <a:ext cx="268328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large amount of images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338939" y="5362325"/>
            <a:ext cx="2949952" cy="8299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You write the program for learning.</a:t>
            </a:r>
            <a:endParaRPr lang="zh-TW" altLang="en-US" sz="2400" dirty="0"/>
          </a:p>
        </p:txBody>
      </p:sp>
      <p:cxnSp>
        <p:nvCxnSpPr>
          <p:cNvPr id="19" name="直線單箭頭接點 18"/>
          <p:cNvCxnSpPr/>
          <p:nvPr/>
        </p:nvCxnSpPr>
        <p:spPr>
          <a:xfrm flipH="1" flipV="1">
            <a:off x="5920620" y="4394099"/>
            <a:ext cx="0" cy="980253"/>
          </a:xfrm>
          <a:prstGeom prst="straightConnector1">
            <a:avLst/>
          </a:prstGeom>
          <a:ln w="38100">
            <a:solidFill>
              <a:srgbClr val="0000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弧形箭號 (下彎) 19"/>
          <p:cNvSpPr/>
          <p:nvPr/>
        </p:nvSpPr>
        <p:spPr>
          <a:xfrm rot="1607239">
            <a:off x="4064832" y="1757919"/>
            <a:ext cx="1498166" cy="7007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弧形箭號 (下彎) 20"/>
          <p:cNvSpPr/>
          <p:nvPr/>
        </p:nvSpPr>
        <p:spPr>
          <a:xfrm rot="9648183">
            <a:off x="4125425" y="4196342"/>
            <a:ext cx="1488693" cy="7382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694101" y="1768322"/>
            <a:ext cx="2099418" cy="460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Learning ......</a:t>
            </a:r>
            <a:endParaRPr lang="zh-TW" altLang="en-US" sz="2400" dirty="0"/>
          </a:p>
        </p:txBody>
      </p:sp>
      <p:pic>
        <p:nvPicPr>
          <p:cNvPr id="28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350" y="2325077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  <p:bldP spid="15" grpId="0"/>
      <p:bldP spid="16" grpId="0"/>
      <p:bldP spid="20" grpId="0" bldLvl="0" animBg="1"/>
      <p:bldP spid="2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TW" dirty="0">
                <a:latin typeface="Microsoft JhengHei" panose="020B0604030504040204" pitchFamily="34" charset="-120"/>
                <a:ea typeface="宋体" panose="02010600030101010101" pitchFamily="2" charset="-122"/>
              </a:rPr>
              <a:t>机器学习</a:t>
            </a:r>
            <a:b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≈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</a:t>
            </a:r>
            <a:r>
              <a:rPr lang="zh-CN" altLang="zh-TW" dirty="0">
                <a:latin typeface="Microsoft JhengHei" panose="020B0604030504040204" pitchFamily="34" charset="-120"/>
                <a:ea typeface="宋体" panose="02010600030101010101" pitchFamily="2" charset="-122"/>
              </a:rPr>
              <a:t>到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</a:t>
            </a:r>
            <a:r>
              <a:rPr lang="zh-CN" altLang="zh-TW" dirty="0">
                <a:latin typeface="Microsoft JhengHei" panose="020B0604030504040204" pitchFamily="34" charset="-120"/>
                <a:ea typeface="宋体" panose="02010600030101010101" pitchFamily="2" charset="-122"/>
              </a:rPr>
              <a:t>个函数</a:t>
            </a:r>
            <a:endParaRPr lang="zh-CN" altLang="zh-TW" dirty="0"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23799" y="1823150"/>
            <a:ext cx="7886700" cy="4918843"/>
          </a:xfrm>
        </p:spPr>
        <p:txBody>
          <a:bodyPr>
            <a:normAutofit/>
          </a:bodyPr>
          <a:lstStyle/>
          <a:p>
            <a:r>
              <a:rPr lang="en-US" altLang="zh-TW" dirty="0"/>
              <a:t>Speech Recognition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Image Recognition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Playing Go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Dialogue System</a:t>
            </a:r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3387058" y="2390524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8" name="方程式" r:id="rId1" imgW="42976800" imgH="5181600" progId="Equation.3">
                  <p:embed/>
                </p:oleObj>
              </mc:Choice>
              <mc:Fallback>
                <p:oleObj name="方程式" r:id="rId1" imgW="429768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7058" y="2390524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/>
        </p:nvGraphicFramePr>
        <p:xfrm>
          <a:off x="4139463" y="3462836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9" name="方程式" r:id="rId3" imgW="42976800" imgH="5181600" progId="Equation.3">
                  <p:embed/>
                </p:oleObj>
              </mc:Choice>
              <mc:Fallback>
                <p:oleObj name="方程式" r:id="rId3" imgW="429768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463" y="3462836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/>
        </p:nvGraphicFramePr>
        <p:xfrm>
          <a:off x="4187581" y="4670243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0" name="方程式" r:id="rId4" imgW="42976800" imgH="5181600" progId="Equation.3">
                  <p:embed/>
                </p:oleObj>
              </mc:Choice>
              <mc:Fallback>
                <p:oleObj name="方程式" r:id="rId4" imgW="429768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7581" y="4670243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/>
        </p:nvGraphicFramePr>
        <p:xfrm>
          <a:off x="4827945" y="5774717"/>
          <a:ext cx="35782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1" name="方程式" r:id="rId5" imgW="40233600" imgH="5181600" progId="Equation.3">
                  <p:embed/>
                </p:oleObj>
              </mc:Choice>
              <mc:Fallback>
                <p:oleObj name="方程式" r:id="rId5" imgW="402336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7945" y="5774717"/>
                        <a:ext cx="35782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7962163" y="3431413"/>
            <a:ext cx="9470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“Cat”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209758" y="2359341"/>
            <a:ext cx="22981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“How are you”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010282" y="4612554"/>
            <a:ext cx="12399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“5-5”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484363" y="5711872"/>
            <a:ext cx="208095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“I am fine.”</a:t>
            </a:r>
            <a:endParaRPr lang="zh-TW" altLang="en-US" sz="28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744" y="2334055"/>
            <a:ext cx="2921108" cy="51684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267057" y="5727916"/>
            <a:ext cx="265984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“How are you?”</a:t>
            </a:r>
            <a:endParaRPr lang="zh-TW" altLang="en-US" sz="2800" dirty="0"/>
          </a:p>
        </p:txBody>
      </p:sp>
      <p:pic>
        <p:nvPicPr>
          <p:cNvPr id="84994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079" y="4495707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5227301" y="6147555"/>
            <a:ext cx="27732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(what the user said)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990199" y="6147554"/>
            <a:ext cx="27732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(system response)</a:t>
            </a:r>
            <a:endParaRPr lang="zh-TW" altLang="en-US" sz="2400" dirty="0"/>
          </a:p>
        </p:txBody>
      </p:sp>
      <p:pic>
        <p:nvPicPr>
          <p:cNvPr id="2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05" y="3317879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8794442" y="4874164"/>
            <a:ext cx="178632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(next move)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1" grpId="0"/>
      <p:bldP spid="15" grpId="0"/>
      <p:bldP spid="16" grpId="0"/>
      <p:bldP spid="19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7907" y="2071006"/>
            <a:ext cx="4571993" cy="179076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2612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/>
        </p:nvGraphicFramePr>
        <p:xfrm>
          <a:off x="4344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4" name="方程式" r:id="rId2" imgW="12496800" imgH="5181600" progId="Equation.3">
                  <p:embed/>
                </p:oleObj>
              </mc:Choice>
              <mc:Fallback>
                <p:oleObj name="方程式" r:id="rId2" imgW="12496800" imgH="5181600" progId="Equation.3">
                  <p:embed/>
                  <p:pic>
                    <p:nvPicPr>
                      <p:cNvPr id="0" name="图片 35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6696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/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5" name="方程式" r:id="rId4" imgW="23774400" imgH="5181600" progId="Equation.3">
                    <p:embed/>
                  </p:oleObj>
                </mc:Choice>
                <mc:Fallback>
                  <p:oleObj name="方程式" r:id="rId4" imgW="23774400" imgH="5181600" progId="Equation.3">
                    <p:embed/>
                    <p:pic>
                      <p:nvPicPr>
                        <p:cNvPr id="0" name="图片 35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5892800" y="212137"/>
            <a:ext cx="3111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344746" y="2127572"/>
            <a:ext cx="1205154" cy="52197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2553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  <a:endParaRPr lang="en-US" altLang="zh-TW" sz="2400" dirty="0"/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2415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3393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3393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6665746" y="2697133"/>
            <a:ext cx="1205154" cy="4603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Better!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6600620" y="6115145"/>
            <a:ext cx="147072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342" y="5040061"/>
            <a:ext cx="931280" cy="1051432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3904" y="5040061"/>
            <a:ext cx="899978" cy="1075096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8211680" y="6132511"/>
            <a:ext cx="7980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9394094" y="6095267"/>
            <a:ext cx="7980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6164" y="5051881"/>
            <a:ext cx="823790" cy="1063264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4495073" y="5295624"/>
            <a:ext cx="218586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data:</a:t>
            </a:r>
            <a:endParaRPr lang="zh-TW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4421982" y="6091493"/>
            <a:ext cx="225184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label: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7" grpId="0" bldLvl="0" animBg="1"/>
      <p:bldP spid="36" grpId="0" bldLvl="0" animBg="1"/>
      <p:bldP spid="37" grpId="0"/>
      <p:bldP spid="40" grpId="0"/>
      <p:bldP spid="41" grpId="0"/>
      <p:bldP spid="44" grpId="0"/>
      <p:bldP spid="45" grpId="0"/>
    </p:bldLst>
  </p:timing>
</p:sld>
</file>

<file path=ppt/tags/tag1.xml><?xml version="1.0" encoding="utf-8"?>
<p:tagLst xmlns:p="http://schemas.openxmlformats.org/presentationml/2006/main">
  <p:tag name="REFSHAPE" val="699744172"/>
  <p:tag name="KSO_WM_UNIT_PLACING_PICTURE_USER_VIEWPORT" val="{&quot;height&quot;:4680,&quot;width&quot;:768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4072</Words>
  <Application>WPS 演示</Application>
  <PresentationFormat>宽屏</PresentationFormat>
  <Paragraphs>702</Paragraphs>
  <Slides>43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51</vt:i4>
      </vt:variant>
      <vt:variant>
        <vt:lpstr>幻灯片标题</vt:lpstr>
      </vt:variant>
      <vt:variant>
        <vt:i4>43</vt:i4>
      </vt:variant>
    </vt:vector>
  </HeadingPairs>
  <TitlesOfParts>
    <vt:vector size="108" baseType="lpstr">
      <vt:lpstr>Arial</vt:lpstr>
      <vt:lpstr>宋体</vt:lpstr>
      <vt:lpstr>Wingdings</vt:lpstr>
      <vt:lpstr>Microsoft JhengHei</vt:lpstr>
      <vt:lpstr>Calibri</vt:lpstr>
      <vt:lpstr>微软雅黑</vt:lpstr>
      <vt:lpstr>Arial Unicode MS</vt:lpstr>
      <vt:lpstr>Helvetica Neue</vt:lpstr>
      <vt:lpstr>Cambria Math</vt:lpstr>
      <vt:lpstr>PMingLiU</vt:lpstr>
      <vt:lpstr>Segoe Print</vt:lpstr>
      <vt:lpstr>BatangChe</vt:lpstr>
      <vt:lpstr>PMingLiU</vt:lpstr>
      <vt:lpstr>Office 主题</vt:lpstr>
      <vt:lpstr>Equation.3</vt:lpstr>
      <vt:lpstr>Equation.3</vt:lpstr>
      <vt:lpstr>Equation.3</vt:lpstr>
      <vt:lpstr>Equation.KSEE3</vt:lpstr>
      <vt:lpstr>Equation.KSEE3</vt:lpstr>
      <vt:lpstr>Equation.KSEE3</vt:lpstr>
      <vt:lpstr>Equation.3</vt:lpstr>
      <vt:lpstr>Equation.KSEE3</vt:lpstr>
      <vt:lpstr>Equation.KSEE3</vt:lpstr>
      <vt:lpstr>Equation.KSEE3</vt:lpstr>
      <vt:lpstr>Equation.3</vt:lpstr>
      <vt:lpstr>Equation.3</vt:lpstr>
      <vt:lpstr>Equation.KSEE3</vt:lpstr>
      <vt:lpstr>Equation.KSEE3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Machine Learning &amp;  Deep Learning</vt:lpstr>
      <vt:lpstr>PowerPoint 演示文稿</vt:lpstr>
      <vt:lpstr>人工智能——我们的目标</vt:lpstr>
      <vt:lpstr>人工智能的得力干将——机器学习</vt:lpstr>
      <vt:lpstr>机器学习</vt:lpstr>
      <vt:lpstr>机器能“听见”</vt:lpstr>
      <vt:lpstr>机器能“看见”</vt:lpstr>
      <vt:lpstr>机器学习 ≈ 找一个预测函数</vt:lpstr>
      <vt:lpstr>Framework </vt:lpstr>
      <vt:lpstr>Framework </vt:lpstr>
      <vt:lpstr>机器学习其实很简单 ……</vt:lpstr>
      <vt:lpstr>Regression (回归)</vt:lpstr>
      <vt:lpstr>Classification (分类) </vt:lpstr>
      <vt:lpstr>多類別分類</vt:lpstr>
      <vt:lpstr>PowerPoint 演示文稿</vt:lpstr>
      <vt:lpstr>机器学习其实很简单 ……</vt:lpstr>
      <vt:lpstr>SuperVised Learning(监督学习)</vt:lpstr>
      <vt:lpstr>Semi-supervised Learning(半监督学习)</vt:lpstr>
      <vt:lpstr>Unsupervised Learning(无监督学习)</vt:lpstr>
      <vt:lpstr>机器学习其实很简单 ……</vt:lpstr>
      <vt:lpstr>Review 一元线性回归</vt:lpstr>
      <vt:lpstr>如果自变量很多...... case: 房价预测</vt:lpstr>
      <vt:lpstr>Gradient Descent</vt:lpstr>
      <vt:lpstr>Step 1: Model</vt:lpstr>
      <vt:lpstr>Step 2: Goodness of Function</vt:lpstr>
      <vt:lpstr>Step 3: Best Function</vt:lpstr>
      <vt:lpstr>Step 3: Gradient Descent</vt:lpstr>
      <vt:lpstr>Step 3: Gradient Descent</vt:lpstr>
      <vt:lpstr>Step 3: Gradient Descent</vt:lpstr>
      <vt:lpstr>Step 3: Gradient Descent</vt:lpstr>
      <vt:lpstr>预测结果</vt:lpstr>
      <vt:lpstr>Deep Learning(深度学习)</vt:lpstr>
      <vt:lpstr>Neural Network (神经网络) </vt:lpstr>
      <vt:lpstr>Neural Network (神经网络) </vt:lpstr>
      <vt:lpstr>Neural Network (神经网络) </vt:lpstr>
      <vt:lpstr>case：手写数字辨识</vt:lpstr>
      <vt:lpstr>PowerPoint 演示文稿</vt:lpstr>
      <vt:lpstr>预测的结果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yejh</dc:creator>
  <cp:lastModifiedBy>一叶页</cp:lastModifiedBy>
  <cp:revision>7</cp:revision>
  <dcterms:created xsi:type="dcterms:W3CDTF">2020-03-28T12:34:00Z</dcterms:created>
  <dcterms:modified xsi:type="dcterms:W3CDTF">2020-03-31T08:12:12Z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